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7086600" cy="9372600"/>
  <p:defaultTextStyle>
    <a:defPPr>
      <a:defRPr lang="en-US"/>
    </a:defPPr>
    <a:lvl1pPr algn="l" defTabSz="4806950" rtl="0" fontAlgn="base">
      <a:spcBef>
        <a:spcPct val="0"/>
      </a:spcBef>
      <a:spcAft>
        <a:spcPct val="0"/>
      </a:spcAft>
      <a:defRPr sz="9500" kern="1200">
        <a:solidFill>
          <a:schemeClr val="tx1"/>
        </a:solidFill>
        <a:latin typeface="Arial" charset="0"/>
        <a:ea typeface="+mn-ea"/>
        <a:cs typeface="+mn-cs"/>
      </a:defRPr>
    </a:lvl1pPr>
    <a:lvl2pPr marL="2403475" indent="-1946275" algn="l" defTabSz="4806950" rtl="0" fontAlgn="base">
      <a:spcBef>
        <a:spcPct val="0"/>
      </a:spcBef>
      <a:spcAft>
        <a:spcPct val="0"/>
      </a:spcAft>
      <a:defRPr sz="9500" kern="1200">
        <a:solidFill>
          <a:schemeClr val="tx1"/>
        </a:solidFill>
        <a:latin typeface="Arial" charset="0"/>
        <a:ea typeface="+mn-ea"/>
        <a:cs typeface="+mn-cs"/>
      </a:defRPr>
    </a:lvl2pPr>
    <a:lvl3pPr marL="4806950" indent="-3892550" algn="l" defTabSz="4806950" rtl="0" fontAlgn="base">
      <a:spcBef>
        <a:spcPct val="0"/>
      </a:spcBef>
      <a:spcAft>
        <a:spcPct val="0"/>
      </a:spcAft>
      <a:defRPr sz="9500" kern="1200">
        <a:solidFill>
          <a:schemeClr val="tx1"/>
        </a:solidFill>
        <a:latin typeface="Arial" charset="0"/>
        <a:ea typeface="+mn-ea"/>
        <a:cs typeface="+mn-cs"/>
      </a:defRPr>
    </a:lvl3pPr>
    <a:lvl4pPr marL="7210425" indent="-5838825" algn="l" defTabSz="4806950" rtl="0" fontAlgn="base">
      <a:spcBef>
        <a:spcPct val="0"/>
      </a:spcBef>
      <a:spcAft>
        <a:spcPct val="0"/>
      </a:spcAft>
      <a:defRPr sz="9500" kern="1200">
        <a:solidFill>
          <a:schemeClr val="tx1"/>
        </a:solidFill>
        <a:latin typeface="Arial" charset="0"/>
        <a:ea typeface="+mn-ea"/>
        <a:cs typeface="+mn-cs"/>
      </a:defRPr>
    </a:lvl4pPr>
    <a:lvl5pPr marL="9613900" indent="-7785100" algn="l" defTabSz="4806950" rtl="0" fontAlgn="base">
      <a:spcBef>
        <a:spcPct val="0"/>
      </a:spcBef>
      <a:spcAft>
        <a:spcPct val="0"/>
      </a:spcAft>
      <a:defRPr sz="9500" kern="1200">
        <a:solidFill>
          <a:schemeClr val="tx1"/>
        </a:solidFill>
        <a:latin typeface="Arial" charset="0"/>
        <a:ea typeface="+mn-ea"/>
        <a:cs typeface="+mn-cs"/>
      </a:defRPr>
    </a:lvl5pPr>
    <a:lvl6pPr marL="2286000" algn="l" defTabSz="914400" rtl="0" eaLnBrk="1" latinLnBrk="0" hangingPunct="1">
      <a:defRPr sz="9500" kern="1200">
        <a:solidFill>
          <a:schemeClr val="tx1"/>
        </a:solidFill>
        <a:latin typeface="Arial" charset="0"/>
        <a:ea typeface="+mn-ea"/>
        <a:cs typeface="+mn-cs"/>
      </a:defRPr>
    </a:lvl6pPr>
    <a:lvl7pPr marL="2743200" algn="l" defTabSz="914400" rtl="0" eaLnBrk="1" latinLnBrk="0" hangingPunct="1">
      <a:defRPr sz="9500" kern="1200">
        <a:solidFill>
          <a:schemeClr val="tx1"/>
        </a:solidFill>
        <a:latin typeface="Arial" charset="0"/>
        <a:ea typeface="+mn-ea"/>
        <a:cs typeface="+mn-cs"/>
      </a:defRPr>
    </a:lvl7pPr>
    <a:lvl8pPr marL="3200400" algn="l" defTabSz="914400" rtl="0" eaLnBrk="1" latinLnBrk="0" hangingPunct="1">
      <a:defRPr sz="9500" kern="1200">
        <a:solidFill>
          <a:schemeClr val="tx1"/>
        </a:solidFill>
        <a:latin typeface="Arial" charset="0"/>
        <a:ea typeface="+mn-ea"/>
        <a:cs typeface="+mn-cs"/>
      </a:defRPr>
    </a:lvl8pPr>
    <a:lvl9pPr marL="3657600" algn="l" defTabSz="914400" rtl="0" eaLnBrk="1" latinLnBrk="0" hangingPunct="1">
      <a:defRPr sz="9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240" y="1164"/>
      </p:cViewPr>
      <p:guideLst>
        <p:guide orient="horz" pos="10368"/>
        <p:guide pos="1612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6.4234251749138105E-2"/>
          <c:y val="0.15124683874107106"/>
          <c:w val="0.81318713427731248"/>
          <c:h val="0.77460841405244285"/>
        </c:manualLayout>
      </c:layout>
      <c:lineChart>
        <c:grouping val="standard"/>
        <c:ser>
          <c:idx val="0"/>
          <c:order val="0"/>
          <c:spPr>
            <a:ln w="25400">
              <a:solidFill>
                <a:srgbClr val="9E0000"/>
              </a:solidFill>
            </a:ln>
          </c:spPr>
          <c:marker>
            <c:symbol val="none"/>
          </c:marker>
          <c:cat>
            <c:numRef>
              <c:f>'EM Basic_all_Episodedaily_downl'!$A$2:$A$232</c:f>
              <c:numCache>
                <c:formatCode>m/d/yyyy</c:formatCode>
                <c:ptCount val="231"/>
                <c:pt idx="0">
                  <c:v>40750</c:v>
                </c:pt>
                <c:pt idx="1">
                  <c:v>40751</c:v>
                </c:pt>
                <c:pt idx="2">
                  <c:v>40752</c:v>
                </c:pt>
                <c:pt idx="3">
                  <c:v>40753</c:v>
                </c:pt>
                <c:pt idx="4">
                  <c:v>40754</c:v>
                </c:pt>
                <c:pt idx="5">
                  <c:v>40755</c:v>
                </c:pt>
                <c:pt idx="6">
                  <c:v>40756</c:v>
                </c:pt>
                <c:pt idx="7">
                  <c:v>40757</c:v>
                </c:pt>
                <c:pt idx="8">
                  <c:v>40758</c:v>
                </c:pt>
                <c:pt idx="9">
                  <c:v>40759</c:v>
                </c:pt>
                <c:pt idx="10">
                  <c:v>40760</c:v>
                </c:pt>
                <c:pt idx="11">
                  <c:v>40761</c:v>
                </c:pt>
                <c:pt idx="12">
                  <c:v>40762</c:v>
                </c:pt>
                <c:pt idx="13">
                  <c:v>40763</c:v>
                </c:pt>
                <c:pt idx="14">
                  <c:v>40764</c:v>
                </c:pt>
                <c:pt idx="15">
                  <c:v>40765</c:v>
                </c:pt>
                <c:pt idx="16">
                  <c:v>40766</c:v>
                </c:pt>
                <c:pt idx="17">
                  <c:v>40767</c:v>
                </c:pt>
                <c:pt idx="18">
                  <c:v>40768</c:v>
                </c:pt>
                <c:pt idx="19">
                  <c:v>40769</c:v>
                </c:pt>
                <c:pt idx="20">
                  <c:v>40770</c:v>
                </c:pt>
                <c:pt idx="21">
                  <c:v>40771</c:v>
                </c:pt>
                <c:pt idx="22">
                  <c:v>40772</c:v>
                </c:pt>
                <c:pt idx="23">
                  <c:v>40773</c:v>
                </c:pt>
                <c:pt idx="24">
                  <c:v>40774</c:v>
                </c:pt>
                <c:pt idx="25">
                  <c:v>40775</c:v>
                </c:pt>
                <c:pt idx="26">
                  <c:v>40776</c:v>
                </c:pt>
                <c:pt idx="27">
                  <c:v>40777</c:v>
                </c:pt>
                <c:pt idx="28">
                  <c:v>40778</c:v>
                </c:pt>
                <c:pt idx="29">
                  <c:v>40779</c:v>
                </c:pt>
                <c:pt idx="30">
                  <c:v>40780</c:v>
                </c:pt>
                <c:pt idx="31">
                  <c:v>40781</c:v>
                </c:pt>
                <c:pt idx="32">
                  <c:v>40782</c:v>
                </c:pt>
                <c:pt idx="33">
                  <c:v>40783</c:v>
                </c:pt>
                <c:pt idx="34">
                  <c:v>40784</c:v>
                </c:pt>
                <c:pt idx="35">
                  <c:v>40785</c:v>
                </c:pt>
                <c:pt idx="36">
                  <c:v>40786</c:v>
                </c:pt>
                <c:pt idx="37">
                  <c:v>40787</c:v>
                </c:pt>
                <c:pt idx="38">
                  <c:v>40788</c:v>
                </c:pt>
                <c:pt idx="39">
                  <c:v>40789</c:v>
                </c:pt>
                <c:pt idx="40">
                  <c:v>40790</c:v>
                </c:pt>
                <c:pt idx="41">
                  <c:v>40791</c:v>
                </c:pt>
                <c:pt idx="42">
                  <c:v>40792</c:v>
                </c:pt>
                <c:pt idx="43">
                  <c:v>40793</c:v>
                </c:pt>
                <c:pt idx="44">
                  <c:v>40794</c:v>
                </c:pt>
                <c:pt idx="45">
                  <c:v>40795</c:v>
                </c:pt>
                <c:pt idx="46">
                  <c:v>40796</c:v>
                </c:pt>
                <c:pt idx="47">
                  <c:v>40797</c:v>
                </c:pt>
                <c:pt idx="48">
                  <c:v>40798</c:v>
                </c:pt>
                <c:pt idx="49">
                  <c:v>40799</c:v>
                </c:pt>
                <c:pt idx="50">
                  <c:v>40800</c:v>
                </c:pt>
                <c:pt idx="51">
                  <c:v>40801</c:v>
                </c:pt>
                <c:pt idx="52">
                  <c:v>40802</c:v>
                </c:pt>
                <c:pt idx="53">
                  <c:v>40803</c:v>
                </c:pt>
                <c:pt idx="54">
                  <c:v>40804</c:v>
                </c:pt>
                <c:pt idx="55">
                  <c:v>40805</c:v>
                </c:pt>
                <c:pt idx="56">
                  <c:v>40806</c:v>
                </c:pt>
                <c:pt idx="57">
                  <c:v>40807</c:v>
                </c:pt>
                <c:pt idx="58">
                  <c:v>40808</c:v>
                </c:pt>
                <c:pt idx="59">
                  <c:v>40809</c:v>
                </c:pt>
                <c:pt idx="60">
                  <c:v>40810</c:v>
                </c:pt>
                <c:pt idx="61">
                  <c:v>40811</c:v>
                </c:pt>
                <c:pt idx="62">
                  <c:v>40812</c:v>
                </c:pt>
                <c:pt idx="63">
                  <c:v>40813</c:v>
                </c:pt>
                <c:pt idx="64">
                  <c:v>40814</c:v>
                </c:pt>
                <c:pt idx="65">
                  <c:v>40815</c:v>
                </c:pt>
                <c:pt idx="66">
                  <c:v>40816</c:v>
                </c:pt>
                <c:pt idx="67">
                  <c:v>40817</c:v>
                </c:pt>
                <c:pt idx="68">
                  <c:v>40818</c:v>
                </c:pt>
                <c:pt idx="69">
                  <c:v>40819</c:v>
                </c:pt>
                <c:pt idx="70">
                  <c:v>40820</c:v>
                </c:pt>
                <c:pt idx="71">
                  <c:v>40821</c:v>
                </c:pt>
                <c:pt idx="72">
                  <c:v>40822</c:v>
                </c:pt>
                <c:pt idx="73">
                  <c:v>40823</c:v>
                </c:pt>
                <c:pt idx="74">
                  <c:v>40824</c:v>
                </c:pt>
                <c:pt idx="75">
                  <c:v>40825</c:v>
                </c:pt>
                <c:pt idx="76">
                  <c:v>40826</c:v>
                </c:pt>
                <c:pt idx="77">
                  <c:v>40827</c:v>
                </c:pt>
                <c:pt idx="78">
                  <c:v>40828</c:v>
                </c:pt>
                <c:pt idx="79">
                  <c:v>40829</c:v>
                </c:pt>
                <c:pt idx="80">
                  <c:v>40830</c:v>
                </c:pt>
                <c:pt idx="81">
                  <c:v>40831</c:v>
                </c:pt>
                <c:pt idx="82">
                  <c:v>40832</c:v>
                </c:pt>
                <c:pt idx="83">
                  <c:v>40833</c:v>
                </c:pt>
                <c:pt idx="84">
                  <c:v>40834</c:v>
                </c:pt>
                <c:pt idx="85">
                  <c:v>40835</c:v>
                </c:pt>
                <c:pt idx="86">
                  <c:v>40836</c:v>
                </c:pt>
                <c:pt idx="87">
                  <c:v>40837</c:v>
                </c:pt>
                <c:pt idx="88">
                  <c:v>40838</c:v>
                </c:pt>
                <c:pt idx="89">
                  <c:v>40839</c:v>
                </c:pt>
                <c:pt idx="90">
                  <c:v>40840</c:v>
                </c:pt>
                <c:pt idx="91">
                  <c:v>40841</c:v>
                </c:pt>
                <c:pt idx="92">
                  <c:v>40842</c:v>
                </c:pt>
                <c:pt idx="93">
                  <c:v>40843</c:v>
                </c:pt>
                <c:pt idx="94">
                  <c:v>40844</c:v>
                </c:pt>
                <c:pt idx="95">
                  <c:v>40845</c:v>
                </c:pt>
                <c:pt idx="96">
                  <c:v>40846</c:v>
                </c:pt>
                <c:pt idx="97">
                  <c:v>40847</c:v>
                </c:pt>
                <c:pt idx="98">
                  <c:v>40848</c:v>
                </c:pt>
                <c:pt idx="99">
                  <c:v>40849</c:v>
                </c:pt>
                <c:pt idx="100">
                  <c:v>40850</c:v>
                </c:pt>
                <c:pt idx="101">
                  <c:v>40851</c:v>
                </c:pt>
                <c:pt idx="102">
                  <c:v>40852</c:v>
                </c:pt>
                <c:pt idx="103">
                  <c:v>40853</c:v>
                </c:pt>
                <c:pt idx="104">
                  <c:v>40854</c:v>
                </c:pt>
                <c:pt idx="105">
                  <c:v>40855</c:v>
                </c:pt>
                <c:pt idx="106">
                  <c:v>40856</c:v>
                </c:pt>
                <c:pt idx="107">
                  <c:v>40857</c:v>
                </c:pt>
                <c:pt idx="108">
                  <c:v>40858</c:v>
                </c:pt>
                <c:pt idx="109">
                  <c:v>40859</c:v>
                </c:pt>
                <c:pt idx="110">
                  <c:v>40860</c:v>
                </c:pt>
                <c:pt idx="111">
                  <c:v>40861</c:v>
                </c:pt>
                <c:pt idx="112">
                  <c:v>40862</c:v>
                </c:pt>
                <c:pt idx="113">
                  <c:v>40863</c:v>
                </c:pt>
                <c:pt idx="114">
                  <c:v>40864</c:v>
                </c:pt>
                <c:pt idx="115">
                  <c:v>40865</c:v>
                </c:pt>
                <c:pt idx="116">
                  <c:v>40866</c:v>
                </c:pt>
                <c:pt idx="117">
                  <c:v>40867</c:v>
                </c:pt>
                <c:pt idx="118">
                  <c:v>40868</c:v>
                </c:pt>
                <c:pt idx="119">
                  <c:v>40869</c:v>
                </c:pt>
                <c:pt idx="120">
                  <c:v>40870</c:v>
                </c:pt>
                <c:pt idx="121">
                  <c:v>40871</c:v>
                </c:pt>
                <c:pt idx="122">
                  <c:v>40872</c:v>
                </c:pt>
                <c:pt idx="123">
                  <c:v>40873</c:v>
                </c:pt>
                <c:pt idx="124">
                  <c:v>40874</c:v>
                </c:pt>
                <c:pt idx="125">
                  <c:v>40875</c:v>
                </c:pt>
                <c:pt idx="126">
                  <c:v>40876</c:v>
                </c:pt>
                <c:pt idx="127">
                  <c:v>40877</c:v>
                </c:pt>
                <c:pt idx="128">
                  <c:v>40878</c:v>
                </c:pt>
                <c:pt idx="129">
                  <c:v>40879</c:v>
                </c:pt>
                <c:pt idx="130">
                  <c:v>40880</c:v>
                </c:pt>
                <c:pt idx="131">
                  <c:v>40881</c:v>
                </c:pt>
                <c:pt idx="132">
                  <c:v>40882</c:v>
                </c:pt>
                <c:pt idx="133">
                  <c:v>40883</c:v>
                </c:pt>
                <c:pt idx="134">
                  <c:v>40884</c:v>
                </c:pt>
                <c:pt idx="135">
                  <c:v>40885</c:v>
                </c:pt>
                <c:pt idx="136">
                  <c:v>40886</c:v>
                </c:pt>
                <c:pt idx="137">
                  <c:v>40887</c:v>
                </c:pt>
                <c:pt idx="138">
                  <c:v>40888</c:v>
                </c:pt>
                <c:pt idx="139">
                  <c:v>40889</c:v>
                </c:pt>
                <c:pt idx="140">
                  <c:v>40890</c:v>
                </c:pt>
                <c:pt idx="141">
                  <c:v>40891</c:v>
                </c:pt>
                <c:pt idx="142">
                  <c:v>40892</c:v>
                </c:pt>
                <c:pt idx="143">
                  <c:v>40893</c:v>
                </c:pt>
                <c:pt idx="144">
                  <c:v>40894</c:v>
                </c:pt>
                <c:pt idx="145">
                  <c:v>40895</c:v>
                </c:pt>
                <c:pt idx="146">
                  <c:v>40896</c:v>
                </c:pt>
                <c:pt idx="147">
                  <c:v>40897</c:v>
                </c:pt>
                <c:pt idx="148">
                  <c:v>40898</c:v>
                </c:pt>
                <c:pt idx="149">
                  <c:v>40899</c:v>
                </c:pt>
                <c:pt idx="150">
                  <c:v>40900</c:v>
                </c:pt>
                <c:pt idx="151">
                  <c:v>40901</c:v>
                </c:pt>
                <c:pt idx="152">
                  <c:v>40902</c:v>
                </c:pt>
                <c:pt idx="153">
                  <c:v>40903</c:v>
                </c:pt>
                <c:pt idx="154">
                  <c:v>40904</c:v>
                </c:pt>
                <c:pt idx="155">
                  <c:v>40905</c:v>
                </c:pt>
                <c:pt idx="156">
                  <c:v>40906</c:v>
                </c:pt>
                <c:pt idx="157">
                  <c:v>40907</c:v>
                </c:pt>
                <c:pt idx="158">
                  <c:v>40908</c:v>
                </c:pt>
                <c:pt idx="159">
                  <c:v>40909</c:v>
                </c:pt>
                <c:pt idx="160">
                  <c:v>40910</c:v>
                </c:pt>
                <c:pt idx="161">
                  <c:v>40911</c:v>
                </c:pt>
                <c:pt idx="162">
                  <c:v>40912</c:v>
                </c:pt>
                <c:pt idx="163">
                  <c:v>40913</c:v>
                </c:pt>
                <c:pt idx="164">
                  <c:v>40914</c:v>
                </c:pt>
                <c:pt idx="165">
                  <c:v>40915</c:v>
                </c:pt>
                <c:pt idx="166">
                  <c:v>40916</c:v>
                </c:pt>
                <c:pt idx="167">
                  <c:v>40917</c:v>
                </c:pt>
                <c:pt idx="168">
                  <c:v>40918</c:v>
                </c:pt>
                <c:pt idx="169">
                  <c:v>40919</c:v>
                </c:pt>
                <c:pt idx="170">
                  <c:v>40920</c:v>
                </c:pt>
                <c:pt idx="171">
                  <c:v>40921</c:v>
                </c:pt>
                <c:pt idx="172">
                  <c:v>40922</c:v>
                </c:pt>
                <c:pt idx="173">
                  <c:v>40923</c:v>
                </c:pt>
                <c:pt idx="174">
                  <c:v>40924</c:v>
                </c:pt>
                <c:pt idx="175">
                  <c:v>40925</c:v>
                </c:pt>
                <c:pt idx="176">
                  <c:v>40926</c:v>
                </c:pt>
                <c:pt idx="177">
                  <c:v>40927</c:v>
                </c:pt>
                <c:pt idx="178">
                  <c:v>40928</c:v>
                </c:pt>
                <c:pt idx="179">
                  <c:v>40929</c:v>
                </c:pt>
                <c:pt idx="180">
                  <c:v>40930</c:v>
                </c:pt>
                <c:pt idx="181">
                  <c:v>40931</c:v>
                </c:pt>
                <c:pt idx="182">
                  <c:v>40932</c:v>
                </c:pt>
                <c:pt idx="183">
                  <c:v>40933</c:v>
                </c:pt>
                <c:pt idx="184">
                  <c:v>40934</c:v>
                </c:pt>
                <c:pt idx="185">
                  <c:v>40935</c:v>
                </c:pt>
                <c:pt idx="186">
                  <c:v>40936</c:v>
                </c:pt>
                <c:pt idx="187">
                  <c:v>40937</c:v>
                </c:pt>
                <c:pt idx="188">
                  <c:v>40938</c:v>
                </c:pt>
                <c:pt idx="189">
                  <c:v>40939</c:v>
                </c:pt>
                <c:pt idx="190">
                  <c:v>40940</c:v>
                </c:pt>
                <c:pt idx="191">
                  <c:v>40941</c:v>
                </c:pt>
                <c:pt idx="192">
                  <c:v>40942</c:v>
                </c:pt>
                <c:pt idx="193">
                  <c:v>40943</c:v>
                </c:pt>
                <c:pt idx="194">
                  <c:v>40944</c:v>
                </c:pt>
                <c:pt idx="195">
                  <c:v>40945</c:v>
                </c:pt>
                <c:pt idx="196">
                  <c:v>40946</c:v>
                </c:pt>
                <c:pt idx="197">
                  <c:v>40947</c:v>
                </c:pt>
                <c:pt idx="198">
                  <c:v>40948</c:v>
                </c:pt>
                <c:pt idx="199">
                  <c:v>40949</c:v>
                </c:pt>
                <c:pt idx="200">
                  <c:v>40950</c:v>
                </c:pt>
                <c:pt idx="201">
                  <c:v>40951</c:v>
                </c:pt>
                <c:pt idx="202">
                  <c:v>40952</c:v>
                </c:pt>
                <c:pt idx="203">
                  <c:v>40953</c:v>
                </c:pt>
                <c:pt idx="204">
                  <c:v>40954</c:v>
                </c:pt>
                <c:pt idx="205">
                  <c:v>40955</c:v>
                </c:pt>
                <c:pt idx="206">
                  <c:v>40956</c:v>
                </c:pt>
                <c:pt idx="207">
                  <c:v>40957</c:v>
                </c:pt>
                <c:pt idx="208">
                  <c:v>40958</c:v>
                </c:pt>
                <c:pt idx="209">
                  <c:v>40959</c:v>
                </c:pt>
                <c:pt idx="210">
                  <c:v>40960</c:v>
                </c:pt>
                <c:pt idx="211">
                  <c:v>40961</c:v>
                </c:pt>
                <c:pt idx="212">
                  <c:v>40962</c:v>
                </c:pt>
                <c:pt idx="213">
                  <c:v>40963</c:v>
                </c:pt>
                <c:pt idx="214">
                  <c:v>40964</c:v>
                </c:pt>
                <c:pt idx="215">
                  <c:v>40965</c:v>
                </c:pt>
                <c:pt idx="216">
                  <c:v>40966</c:v>
                </c:pt>
                <c:pt idx="217">
                  <c:v>40967</c:v>
                </c:pt>
                <c:pt idx="218">
                  <c:v>40968</c:v>
                </c:pt>
                <c:pt idx="219">
                  <c:v>40969</c:v>
                </c:pt>
                <c:pt idx="220">
                  <c:v>40970</c:v>
                </c:pt>
                <c:pt idx="221">
                  <c:v>40971</c:v>
                </c:pt>
                <c:pt idx="222">
                  <c:v>40972</c:v>
                </c:pt>
                <c:pt idx="223">
                  <c:v>40973</c:v>
                </c:pt>
                <c:pt idx="224">
                  <c:v>40974</c:v>
                </c:pt>
                <c:pt idx="225">
                  <c:v>40975</c:v>
                </c:pt>
                <c:pt idx="226">
                  <c:v>40976</c:v>
                </c:pt>
                <c:pt idx="227">
                  <c:v>40977</c:v>
                </c:pt>
                <c:pt idx="228">
                  <c:v>40978</c:v>
                </c:pt>
                <c:pt idx="229">
                  <c:v>40979</c:v>
                </c:pt>
                <c:pt idx="230">
                  <c:v>40980</c:v>
                </c:pt>
              </c:numCache>
            </c:numRef>
          </c:cat>
          <c:val>
            <c:numRef>
              <c:f>'EM Basic_all_Episodedaily_downl'!$B$2:$B$232</c:f>
              <c:numCache>
                <c:formatCode>General</c:formatCode>
                <c:ptCount val="231"/>
                <c:pt idx="0">
                  <c:v>0</c:v>
                </c:pt>
                <c:pt idx="1">
                  <c:v>10</c:v>
                </c:pt>
                <c:pt idx="2">
                  <c:v>36</c:v>
                </c:pt>
                <c:pt idx="3">
                  <c:v>5</c:v>
                </c:pt>
                <c:pt idx="4">
                  <c:v>16</c:v>
                </c:pt>
                <c:pt idx="5">
                  <c:v>8</c:v>
                </c:pt>
                <c:pt idx="6">
                  <c:v>0</c:v>
                </c:pt>
                <c:pt idx="7">
                  <c:v>14</c:v>
                </c:pt>
                <c:pt idx="8">
                  <c:v>2</c:v>
                </c:pt>
                <c:pt idx="9">
                  <c:v>27</c:v>
                </c:pt>
                <c:pt idx="10">
                  <c:v>15</c:v>
                </c:pt>
                <c:pt idx="11">
                  <c:v>5</c:v>
                </c:pt>
                <c:pt idx="12">
                  <c:v>15</c:v>
                </c:pt>
                <c:pt idx="13">
                  <c:v>51</c:v>
                </c:pt>
                <c:pt idx="14">
                  <c:v>30</c:v>
                </c:pt>
                <c:pt idx="15">
                  <c:v>40</c:v>
                </c:pt>
                <c:pt idx="16">
                  <c:v>35</c:v>
                </c:pt>
                <c:pt idx="17">
                  <c:v>45</c:v>
                </c:pt>
                <c:pt idx="18">
                  <c:v>20</c:v>
                </c:pt>
                <c:pt idx="19">
                  <c:v>43</c:v>
                </c:pt>
                <c:pt idx="20">
                  <c:v>51</c:v>
                </c:pt>
                <c:pt idx="21">
                  <c:v>33</c:v>
                </c:pt>
                <c:pt idx="22">
                  <c:v>67</c:v>
                </c:pt>
                <c:pt idx="23">
                  <c:v>41</c:v>
                </c:pt>
                <c:pt idx="24">
                  <c:v>59</c:v>
                </c:pt>
                <c:pt idx="25">
                  <c:v>65</c:v>
                </c:pt>
                <c:pt idx="26">
                  <c:v>40</c:v>
                </c:pt>
                <c:pt idx="27">
                  <c:v>29</c:v>
                </c:pt>
                <c:pt idx="28">
                  <c:v>51</c:v>
                </c:pt>
                <c:pt idx="29">
                  <c:v>73</c:v>
                </c:pt>
                <c:pt idx="30">
                  <c:v>56</c:v>
                </c:pt>
                <c:pt idx="31">
                  <c:v>52</c:v>
                </c:pt>
                <c:pt idx="32">
                  <c:v>21</c:v>
                </c:pt>
                <c:pt idx="33">
                  <c:v>82</c:v>
                </c:pt>
                <c:pt idx="34">
                  <c:v>73</c:v>
                </c:pt>
                <c:pt idx="35">
                  <c:v>47</c:v>
                </c:pt>
                <c:pt idx="36">
                  <c:v>56</c:v>
                </c:pt>
                <c:pt idx="37">
                  <c:v>64</c:v>
                </c:pt>
                <c:pt idx="38">
                  <c:v>56</c:v>
                </c:pt>
                <c:pt idx="39">
                  <c:v>43</c:v>
                </c:pt>
                <c:pt idx="40">
                  <c:v>75</c:v>
                </c:pt>
                <c:pt idx="41">
                  <c:v>25</c:v>
                </c:pt>
                <c:pt idx="42">
                  <c:v>46</c:v>
                </c:pt>
                <c:pt idx="43">
                  <c:v>18</c:v>
                </c:pt>
                <c:pt idx="44">
                  <c:v>50</c:v>
                </c:pt>
                <c:pt idx="45">
                  <c:v>41</c:v>
                </c:pt>
                <c:pt idx="46">
                  <c:v>20</c:v>
                </c:pt>
                <c:pt idx="47">
                  <c:v>75</c:v>
                </c:pt>
                <c:pt idx="48">
                  <c:v>152</c:v>
                </c:pt>
                <c:pt idx="49">
                  <c:v>193</c:v>
                </c:pt>
                <c:pt idx="50">
                  <c:v>178</c:v>
                </c:pt>
                <c:pt idx="51">
                  <c:v>155</c:v>
                </c:pt>
                <c:pt idx="52">
                  <c:v>168</c:v>
                </c:pt>
                <c:pt idx="53">
                  <c:v>127</c:v>
                </c:pt>
                <c:pt idx="54">
                  <c:v>252</c:v>
                </c:pt>
                <c:pt idx="55">
                  <c:v>154</c:v>
                </c:pt>
                <c:pt idx="56">
                  <c:v>187</c:v>
                </c:pt>
                <c:pt idx="57">
                  <c:v>257</c:v>
                </c:pt>
                <c:pt idx="58">
                  <c:v>135</c:v>
                </c:pt>
                <c:pt idx="59">
                  <c:v>158</c:v>
                </c:pt>
                <c:pt idx="60">
                  <c:v>257</c:v>
                </c:pt>
                <c:pt idx="61">
                  <c:v>258</c:v>
                </c:pt>
                <c:pt idx="62">
                  <c:v>205</c:v>
                </c:pt>
                <c:pt idx="63">
                  <c:v>177</c:v>
                </c:pt>
                <c:pt idx="64">
                  <c:v>132</c:v>
                </c:pt>
                <c:pt idx="65">
                  <c:v>41</c:v>
                </c:pt>
                <c:pt idx="66">
                  <c:v>72</c:v>
                </c:pt>
                <c:pt idx="67">
                  <c:v>18</c:v>
                </c:pt>
                <c:pt idx="68">
                  <c:v>57</c:v>
                </c:pt>
                <c:pt idx="69">
                  <c:v>92</c:v>
                </c:pt>
                <c:pt idx="70">
                  <c:v>63</c:v>
                </c:pt>
                <c:pt idx="71">
                  <c:v>29</c:v>
                </c:pt>
                <c:pt idx="72">
                  <c:v>114</c:v>
                </c:pt>
                <c:pt idx="73">
                  <c:v>69</c:v>
                </c:pt>
                <c:pt idx="74">
                  <c:v>58</c:v>
                </c:pt>
                <c:pt idx="75">
                  <c:v>81</c:v>
                </c:pt>
                <c:pt idx="76">
                  <c:v>96</c:v>
                </c:pt>
                <c:pt idx="77">
                  <c:v>193</c:v>
                </c:pt>
                <c:pt idx="78">
                  <c:v>203</c:v>
                </c:pt>
                <c:pt idx="79">
                  <c:v>107</c:v>
                </c:pt>
                <c:pt idx="80">
                  <c:v>140</c:v>
                </c:pt>
                <c:pt idx="81">
                  <c:v>128</c:v>
                </c:pt>
                <c:pt idx="82">
                  <c:v>88</c:v>
                </c:pt>
                <c:pt idx="83">
                  <c:v>117</c:v>
                </c:pt>
                <c:pt idx="84">
                  <c:v>74</c:v>
                </c:pt>
                <c:pt idx="85">
                  <c:v>155</c:v>
                </c:pt>
                <c:pt idx="86">
                  <c:v>45</c:v>
                </c:pt>
                <c:pt idx="87">
                  <c:v>78</c:v>
                </c:pt>
                <c:pt idx="88">
                  <c:v>109</c:v>
                </c:pt>
                <c:pt idx="89">
                  <c:v>85</c:v>
                </c:pt>
                <c:pt idx="90">
                  <c:v>162</c:v>
                </c:pt>
                <c:pt idx="91">
                  <c:v>115</c:v>
                </c:pt>
                <c:pt idx="92">
                  <c:v>107</c:v>
                </c:pt>
                <c:pt idx="93">
                  <c:v>168</c:v>
                </c:pt>
                <c:pt idx="94">
                  <c:v>90</c:v>
                </c:pt>
                <c:pt idx="95">
                  <c:v>104</c:v>
                </c:pt>
                <c:pt idx="96">
                  <c:v>63</c:v>
                </c:pt>
                <c:pt idx="97">
                  <c:v>90</c:v>
                </c:pt>
                <c:pt idx="98">
                  <c:v>64</c:v>
                </c:pt>
                <c:pt idx="99">
                  <c:v>45</c:v>
                </c:pt>
                <c:pt idx="100">
                  <c:v>66</c:v>
                </c:pt>
                <c:pt idx="101">
                  <c:v>68</c:v>
                </c:pt>
                <c:pt idx="102">
                  <c:v>61</c:v>
                </c:pt>
                <c:pt idx="103">
                  <c:v>48</c:v>
                </c:pt>
                <c:pt idx="104">
                  <c:v>110</c:v>
                </c:pt>
                <c:pt idx="105">
                  <c:v>35</c:v>
                </c:pt>
                <c:pt idx="106">
                  <c:v>49</c:v>
                </c:pt>
                <c:pt idx="107">
                  <c:v>81</c:v>
                </c:pt>
                <c:pt idx="108">
                  <c:v>28</c:v>
                </c:pt>
                <c:pt idx="109">
                  <c:v>65</c:v>
                </c:pt>
                <c:pt idx="110">
                  <c:v>53</c:v>
                </c:pt>
                <c:pt idx="111">
                  <c:v>38</c:v>
                </c:pt>
                <c:pt idx="112">
                  <c:v>74</c:v>
                </c:pt>
                <c:pt idx="113">
                  <c:v>79</c:v>
                </c:pt>
                <c:pt idx="114">
                  <c:v>85</c:v>
                </c:pt>
                <c:pt idx="115">
                  <c:v>65</c:v>
                </c:pt>
                <c:pt idx="116">
                  <c:v>117</c:v>
                </c:pt>
                <c:pt idx="117">
                  <c:v>126</c:v>
                </c:pt>
                <c:pt idx="118">
                  <c:v>118</c:v>
                </c:pt>
                <c:pt idx="119">
                  <c:v>90</c:v>
                </c:pt>
                <c:pt idx="120">
                  <c:v>98</c:v>
                </c:pt>
                <c:pt idx="121">
                  <c:v>63</c:v>
                </c:pt>
                <c:pt idx="122">
                  <c:v>25</c:v>
                </c:pt>
                <c:pt idx="123">
                  <c:v>81</c:v>
                </c:pt>
                <c:pt idx="124">
                  <c:v>69</c:v>
                </c:pt>
                <c:pt idx="125">
                  <c:v>53</c:v>
                </c:pt>
                <c:pt idx="126">
                  <c:v>43</c:v>
                </c:pt>
                <c:pt idx="127">
                  <c:v>54</c:v>
                </c:pt>
                <c:pt idx="128">
                  <c:v>16</c:v>
                </c:pt>
                <c:pt idx="129">
                  <c:v>19</c:v>
                </c:pt>
                <c:pt idx="130">
                  <c:v>31</c:v>
                </c:pt>
                <c:pt idx="131">
                  <c:v>25</c:v>
                </c:pt>
                <c:pt idx="132">
                  <c:v>120</c:v>
                </c:pt>
                <c:pt idx="133">
                  <c:v>213</c:v>
                </c:pt>
                <c:pt idx="134">
                  <c:v>181</c:v>
                </c:pt>
                <c:pt idx="135">
                  <c:v>147</c:v>
                </c:pt>
                <c:pt idx="136">
                  <c:v>112</c:v>
                </c:pt>
                <c:pt idx="137">
                  <c:v>59</c:v>
                </c:pt>
                <c:pt idx="138">
                  <c:v>110</c:v>
                </c:pt>
                <c:pt idx="139">
                  <c:v>62</c:v>
                </c:pt>
                <c:pt idx="140">
                  <c:v>169</c:v>
                </c:pt>
                <c:pt idx="141">
                  <c:v>197</c:v>
                </c:pt>
                <c:pt idx="142">
                  <c:v>181</c:v>
                </c:pt>
                <c:pt idx="143">
                  <c:v>138</c:v>
                </c:pt>
                <c:pt idx="144">
                  <c:v>99</c:v>
                </c:pt>
                <c:pt idx="145">
                  <c:v>126</c:v>
                </c:pt>
                <c:pt idx="146">
                  <c:v>109</c:v>
                </c:pt>
                <c:pt idx="147">
                  <c:v>163</c:v>
                </c:pt>
                <c:pt idx="148">
                  <c:v>132</c:v>
                </c:pt>
                <c:pt idx="149">
                  <c:v>203</c:v>
                </c:pt>
                <c:pt idx="150">
                  <c:v>111</c:v>
                </c:pt>
                <c:pt idx="151">
                  <c:v>122</c:v>
                </c:pt>
                <c:pt idx="152">
                  <c:v>25</c:v>
                </c:pt>
                <c:pt idx="153">
                  <c:v>72</c:v>
                </c:pt>
                <c:pt idx="154">
                  <c:v>147</c:v>
                </c:pt>
                <c:pt idx="155">
                  <c:v>193</c:v>
                </c:pt>
                <c:pt idx="156">
                  <c:v>219</c:v>
                </c:pt>
                <c:pt idx="157">
                  <c:v>139</c:v>
                </c:pt>
                <c:pt idx="158">
                  <c:v>242</c:v>
                </c:pt>
                <c:pt idx="159">
                  <c:v>165</c:v>
                </c:pt>
                <c:pt idx="160">
                  <c:v>193</c:v>
                </c:pt>
                <c:pt idx="161">
                  <c:v>223</c:v>
                </c:pt>
                <c:pt idx="162">
                  <c:v>160</c:v>
                </c:pt>
                <c:pt idx="163">
                  <c:v>221</c:v>
                </c:pt>
                <c:pt idx="164">
                  <c:v>172</c:v>
                </c:pt>
                <c:pt idx="165">
                  <c:v>194</c:v>
                </c:pt>
                <c:pt idx="166">
                  <c:v>157</c:v>
                </c:pt>
                <c:pt idx="167">
                  <c:v>109</c:v>
                </c:pt>
                <c:pt idx="168">
                  <c:v>77</c:v>
                </c:pt>
                <c:pt idx="169">
                  <c:v>167</c:v>
                </c:pt>
                <c:pt idx="170">
                  <c:v>90</c:v>
                </c:pt>
                <c:pt idx="171">
                  <c:v>158</c:v>
                </c:pt>
                <c:pt idx="172">
                  <c:v>113</c:v>
                </c:pt>
                <c:pt idx="173">
                  <c:v>167</c:v>
                </c:pt>
                <c:pt idx="174">
                  <c:v>181</c:v>
                </c:pt>
                <c:pt idx="175">
                  <c:v>160</c:v>
                </c:pt>
                <c:pt idx="176">
                  <c:v>232</c:v>
                </c:pt>
                <c:pt idx="177">
                  <c:v>332</c:v>
                </c:pt>
                <c:pt idx="178">
                  <c:v>244</c:v>
                </c:pt>
                <c:pt idx="179">
                  <c:v>123</c:v>
                </c:pt>
                <c:pt idx="180">
                  <c:v>147</c:v>
                </c:pt>
                <c:pt idx="181">
                  <c:v>216</c:v>
                </c:pt>
                <c:pt idx="182">
                  <c:v>274</c:v>
                </c:pt>
                <c:pt idx="183">
                  <c:v>228</c:v>
                </c:pt>
                <c:pt idx="184">
                  <c:v>267</c:v>
                </c:pt>
                <c:pt idx="185">
                  <c:v>326</c:v>
                </c:pt>
                <c:pt idx="186">
                  <c:v>182</c:v>
                </c:pt>
                <c:pt idx="187">
                  <c:v>89</c:v>
                </c:pt>
                <c:pt idx="188">
                  <c:v>207</c:v>
                </c:pt>
                <c:pt idx="189">
                  <c:v>89</c:v>
                </c:pt>
                <c:pt idx="190">
                  <c:v>200</c:v>
                </c:pt>
                <c:pt idx="191">
                  <c:v>142</c:v>
                </c:pt>
                <c:pt idx="192">
                  <c:v>206</c:v>
                </c:pt>
                <c:pt idx="193">
                  <c:v>152</c:v>
                </c:pt>
                <c:pt idx="194">
                  <c:v>129</c:v>
                </c:pt>
                <c:pt idx="195">
                  <c:v>291</c:v>
                </c:pt>
                <c:pt idx="196">
                  <c:v>191</c:v>
                </c:pt>
                <c:pt idx="197">
                  <c:v>238</c:v>
                </c:pt>
                <c:pt idx="198">
                  <c:v>244</c:v>
                </c:pt>
                <c:pt idx="199">
                  <c:v>209</c:v>
                </c:pt>
                <c:pt idx="200">
                  <c:v>328</c:v>
                </c:pt>
                <c:pt idx="201">
                  <c:v>113</c:v>
                </c:pt>
                <c:pt idx="202">
                  <c:v>358</c:v>
                </c:pt>
                <c:pt idx="203">
                  <c:v>168</c:v>
                </c:pt>
                <c:pt idx="204">
                  <c:v>160</c:v>
                </c:pt>
                <c:pt idx="205">
                  <c:v>326</c:v>
                </c:pt>
                <c:pt idx="206">
                  <c:v>240</c:v>
                </c:pt>
                <c:pt idx="207">
                  <c:v>139</c:v>
                </c:pt>
                <c:pt idx="208">
                  <c:v>260</c:v>
                </c:pt>
                <c:pt idx="209">
                  <c:v>232</c:v>
                </c:pt>
                <c:pt idx="210">
                  <c:v>456</c:v>
                </c:pt>
                <c:pt idx="211">
                  <c:v>255</c:v>
                </c:pt>
                <c:pt idx="212">
                  <c:v>277</c:v>
                </c:pt>
                <c:pt idx="213">
                  <c:v>162</c:v>
                </c:pt>
                <c:pt idx="214">
                  <c:v>185</c:v>
                </c:pt>
                <c:pt idx="215">
                  <c:v>265</c:v>
                </c:pt>
                <c:pt idx="216">
                  <c:v>263</c:v>
                </c:pt>
                <c:pt idx="217">
                  <c:v>221</c:v>
                </c:pt>
                <c:pt idx="218">
                  <c:v>224</c:v>
                </c:pt>
                <c:pt idx="219">
                  <c:v>192</c:v>
                </c:pt>
                <c:pt idx="220">
                  <c:v>140</c:v>
                </c:pt>
                <c:pt idx="221">
                  <c:v>116</c:v>
                </c:pt>
                <c:pt idx="222">
                  <c:v>127</c:v>
                </c:pt>
                <c:pt idx="223">
                  <c:v>163</c:v>
                </c:pt>
                <c:pt idx="224">
                  <c:v>143</c:v>
                </c:pt>
                <c:pt idx="225">
                  <c:v>185</c:v>
                </c:pt>
                <c:pt idx="226">
                  <c:v>196</c:v>
                </c:pt>
                <c:pt idx="227">
                  <c:v>218</c:v>
                </c:pt>
                <c:pt idx="228">
                  <c:v>182</c:v>
                </c:pt>
                <c:pt idx="229">
                  <c:v>153</c:v>
                </c:pt>
                <c:pt idx="230">
                  <c:v>165</c:v>
                </c:pt>
              </c:numCache>
            </c:numRef>
          </c:val>
        </c:ser>
        <c:marker val="1"/>
        <c:axId val="97523584"/>
        <c:axId val="99614720"/>
      </c:lineChart>
      <c:dateAx>
        <c:axId val="97523584"/>
        <c:scaling>
          <c:orientation val="minMax"/>
          <c:max val="40981"/>
        </c:scaling>
        <c:axPos val="b"/>
        <c:numFmt formatCode="m/d/yy;@" sourceLinked="0"/>
        <c:tickLblPos val="nextTo"/>
        <c:spPr>
          <a:ln>
            <a:solidFill>
              <a:schemeClr val="tx1"/>
            </a:solidFill>
          </a:ln>
        </c:spPr>
        <c:txPr>
          <a:bodyPr/>
          <a:lstStyle/>
          <a:p>
            <a:pPr>
              <a:defRPr sz="2800" baseline="0">
                <a:latin typeface="Times New Roman" pitchFamily="18" charset="0"/>
              </a:defRPr>
            </a:pPr>
            <a:endParaRPr lang="en-US"/>
          </a:p>
        </c:txPr>
        <c:crossAx val="99614720"/>
        <c:crosses val="autoZero"/>
        <c:auto val="1"/>
        <c:lblOffset val="100"/>
        <c:baseTimeUnit val="days"/>
        <c:majorUnit val="1"/>
        <c:majorTimeUnit val="months"/>
        <c:minorUnit val="1"/>
        <c:minorTimeUnit val="days"/>
      </c:dateAx>
      <c:valAx>
        <c:axId val="99614720"/>
        <c:scaling>
          <c:orientation val="minMax"/>
        </c:scaling>
        <c:axPos val="l"/>
        <c:majorGridlines/>
        <c:numFmt formatCode="General" sourceLinked="1"/>
        <c:tickLblPos val="nextTo"/>
        <c:txPr>
          <a:bodyPr/>
          <a:lstStyle/>
          <a:p>
            <a:pPr>
              <a:defRPr sz="2800" baseline="0"/>
            </a:pPr>
            <a:endParaRPr lang="en-US"/>
          </a:p>
        </c:txPr>
        <c:crossAx val="97523584"/>
        <c:crosses val="autoZero"/>
        <c:crossBetween val="between"/>
      </c:valAx>
    </c:plotArea>
    <c:plotVisOnly val="1"/>
    <c:dispBlanksAs val="gap"/>
  </c:chart>
  <c:spPr>
    <a:ln>
      <a:solidFill>
        <a:schemeClr val="tx1"/>
      </a:solidFill>
    </a:ln>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0.28434</cdr:x>
      <cdr:y>0.02886</cdr:y>
    </cdr:from>
    <cdr:to>
      <cdr:x>0.50482</cdr:x>
      <cdr:y>0.1465</cdr:y>
    </cdr:to>
    <cdr:sp macro="" textlink="">
      <cdr:nvSpPr>
        <cdr:cNvPr id="2" name="TextBox 1"/>
        <cdr:cNvSpPr txBox="1"/>
      </cdr:nvSpPr>
      <cdr:spPr>
        <a:xfrm xmlns:a="http://schemas.openxmlformats.org/drawingml/2006/main">
          <a:off x="2247901" y="123825"/>
          <a:ext cx="1743075" cy="504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0.06265</cdr:x>
      <cdr:y>0.00666</cdr:y>
    </cdr:from>
    <cdr:to>
      <cdr:x>0.88313</cdr:x>
      <cdr:y>0.1687</cdr:y>
    </cdr:to>
    <cdr:sp macro="" textlink="">
      <cdr:nvSpPr>
        <cdr:cNvPr id="3" name="TextBox 2"/>
        <cdr:cNvSpPr txBox="1"/>
      </cdr:nvSpPr>
      <cdr:spPr>
        <a:xfrm xmlns:a="http://schemas.openxmlformats.org/drawingml/2006/main">
          <a:off x="953457" y="57522"/>
          <a:ext cx="12486712" cy="13995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5400" b="1" dirty="0">
              <a:latin typeface="Times New Roman" pitchFamily="18" charset="0"/>
              <a:cs typeface="Times New Roman" pitchFamily="18" charset="0"/>
            </a:rPr>
            <a:t>EM Basic Daily </a:t>
          </a:r>
          <a:r>
            <a:rPr lang="en-US" sz="5400" b="1" dirty="0" smtClean="0">
              <a:latin typeface="Times New Roman" pitchFamily="18" charset="0"/>
              <a:cs typeface="Times New Roman" pitchFamily="18" charset="0"/>
            </a:rPr>
            <a:t>Downloads</a:t>
          </a:r>
        </a:p>
      </cdr:txBody>
    </cdr:sp>
  </cdr:relSizeAnchor>
  <cdr:relSizeAnchor xmlns:cdr="http://schemas.openxmlformats.org/drawingml/2006/chartDrawing">
    <cdr:from>
      <cdr:x>0.20638</cdr:x>
      <cdr:y>0.47996</cdr:y>
    </cdr:from>
    <cdr:to>
      <cdr:x>0.23141</cdr:x>
      <cdr:y>0.59621</cdr:y>
    </cdr:to>
    <cdr:cxnSp macro="">
      <cdr:nvCxnSpPr>
        <cdr:cNvPr id="5" name="Straight Arrow Connector 4"/>
        <cdr:cNvCxnSpPr/>
      </cdr:nvCxnSpPr>
      <cdr:spPr>
        <a:xfrm xmlns:a="http://schemas.openxmlformats.org/drawingml/2006/main">
          <a:off x="3140839" y="3925907"/>
          <a:ext cx="381002" cy="950893"/>
        </a:xfrm>
        <a:prstGeom xmlns:a="http://schemas.openxmlformats.org/drawingml/2006/main" prst="straightConnector1">
          <a:avLst/>
        </a:prstGeom>
        <a:ln xmlns:a="http://schemas.openxmlformats.org/drawingml/2006/main" w="254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0.40165</cdr:x>
      <cdr:y>0.27016</cdr:y>
    </cdr:from>
    <cdr:to>
      <cdr:x>0.76716</cdr:x>
      <cdr:y>0.33412</cdr:y>
    </cdr:to>
    <cdr:sp macro="" textlink="">
      <cdr:nvSpPr>
        <cdr:cNvPr id="13" name="TextBox 12"/>
        <cdr:cNvSpPr txBox="1"/>
      </cdr:nvSpPr>
      <cdr:spPr>
        <a:xfrm xmlns:a="http://schemas.openxmlformats.org/drawingml/2006/main">
          <a:off x="6112639" y="2209800"/>
          <a:ext cx="5562600" cy="523220"/>
        </a:xfrm>
        <a:prstGeom xmlns:a="http://schemas.openxmlformats.org/drawingml/2006/main" prst="rect">
          <a:avLst/>
        </a:prstGeom>
        <a:solidFill xmlns:a="http://schemas.openxmlformats.org/drawingml/2006/main">
          <a:schemeClr val="bg1"/>
        </a:solidFill>
        <a:ln xmlns:a="http://schemas.openxmlformats.org/drawingml/2006/main" w="25400">
          <a:solidFill>
            <a:schemeClr val="tx1"/>
          </a:solidFill>
        </a:ln>
      </cdr:spPr>
      <cdr:txBody>
        <a:bodyPr xmlns:a="http://schemas.openxmlformats.org/drawingml/2006/main" vertOverflow="clip" wrap="square" rtlCol="0">
          <a:spAutoFit/>
        </a:bodyPr>
        <a:lstStyle xmlns:a="http://schemas.openxmlformats.org/drawingml/2006/main"/>
        <a:p xmlns:a="http://schemas.openxmlformats.org/drawingml/2006/main">
          <a:pPr algn="just"/>
          <a:r>
            <a:rPr lang="en-US" sz="2800" dirty="0" smtClean="0">
              <a:latin typeface="Times New Roman" pitchFamily="18" charset="0"/>
              <a:cs typeface="Times New Roman" pitchFamily="18" charset="0"/>
            </a:rPr>
            <a:t>Featured on LifeInTheFastLane.com</a:t>
          </a:r>
        </a:p>
      </cdr:txBody>
    </cdr:sp>
  </cdr:relSizeAnchor>
  <cdr:relSizeAnchor xmlns:cdr="http://schemas.openxmlformats.org/drawingml/2006/chartDrawing">
    <cdr:from>
      <cdr:x>0.57689</cdr:x>
      <cdr:y>0.33537</cdr:y>
    </cdr:from>
    <cdr:to>
      <cdr:x>0.67203</cdr:x>
      <cdr:y>0.59621</cdr:y>
    </cdr:to>
    <cdr:cxnSp macro="">
      <cdr:nvCxnSpPr>
        <cdr:cNvPr id="15" name="Straight Arrow Connector 14"/>
        <cdr:cNvCxnSpPr/>
      </cdr:nvCxnSpPr>
      <cdr:spPr>
        <a:xfrm xmlns:a="http://schemas.openxmlformats.org/drawingml/2006/main">
          <a:off x="8779639" y="2743200"/>
          <a:ext cx="1447800" cy="2133600"/>
        </a:xfrm>
        <a:prstGeom xmlns:a="http://schemas.openxmlformats.org/drawingml/2006/main" prst="straightConnector1">
          <a:avLst/>
        </a:prstGeom>
        <a:ln xmlns:a="http://schemas.openxmlformats.org/drawingml/2006/main" w="254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790DCA1-BAF5-4245-9EDD-0433B5F416C2}" type="datetimeFigureOut">
              <a:rPr lang="en-US"/>
              <a:pPr>
                <a:defRPr/>
              </a:pPr>
              <a:t>3/13/2012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EB2339-DDDC-4BE0-9D7A-77C8881D7D0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6357CC-8C50-4F25-AB36-ED6EC452F271}" type="datetimeFigureOut">
              <a:rPr lang="en-US"/>
              <a:pPr>
                <a:defRPr/>
              </a:pPr>
              <a:t>3/13/2012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A93E0D-E417-4C8A-B3F3-41CC2153131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65"/>
            <a:ext cx="1152144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318265"/>
            <a:ext cx="3371088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511991-41C0-4DBB-A943-852D3523CCFB}" type="datetimeFigureOut">
              <a:rPr lang="en-US"/>
              <a:pPr>
                <a:defRPr/>
              </a:pPr>
              <a:t>3/13/2012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5A31-1D71-46D6-BF68-FD13D854CEF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7940D1-870C-47B4-AFFF-DC35F6EB2006}" type="datetimeFigureOut">
              <a:rPr lang="en-US"/>
              <a:pPr>
                <a:defRPr/>
              </a:pPr>
              <a:t>3/13/2012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A26A8C-ED34-4A1E-87CF-D653A0FD75B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5"/>
            <a:ext cx="4352544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E4446B9-EF8C-456D-8718-37F350709558}" type="datetimeFigureOut">
              <a:rPr lang="en-US"/>
              <a:pPr>
                <a:defRPr/>
              </a:pPr>
              <a:t>3/13/2012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57645E-55C4-47BF-A183-8706BAAB991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7680963"/>
            <a:ext cx="2261616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7680963"/>
            <a:ext cx="2261616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E38C9B-4318-4B2E-BBB6-DD1745FFEB7A}" type="datetimeFigureOut">
              <a:rPr lang="en-US"/>
              <a:pPr>
                <a:defRPr/>
              </a:pPr>
              <a:t>3/13/2012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33E850-A38A-4563-BD8E-5479D8D8F8D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368542"/>
            <a:ext cx="2263394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94B396-BC59-4207-9460-93567D8E4EA7}" type="datetimeFigureOut">
              <a:rPr lang="en-US"/>
              <a:pPr>
                <a:defRPr/>
              </a:pPr>
              <a:t>3/13/2012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D904DD-6B68-4743-947C-FE848C8B94F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B1257E-E32A-44CF-A5EC-8AFF209AC2F9}" type="datetimeFigureOut">
              <a:rPr lang="en-US"/>
              <a:pPr>
                <a:defRPr/>
              </a:pPr>
              <a:t>3/13/2012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DDB46D-7811-4552-91A9-8775E114F84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23850E-9D8E-4CF5-B85D-C663A3AA1CAC}" type="datetimeFigureOut">
              <a:rPr lang="en-US"/>
              <a:pPr>
                <a:defRPr/>
              </a:pPr>
              <a:t>3/13/2012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47DAD08-97C7-4223-B19E-1477892743E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3"/>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6888483"/>
            <a:ext cx="1684655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1B27EB-4354-4610-AA4F-30003AD1B67B}" type="datetimeFigureOut">
              <a:rPr lang="en-US"/>
              <a:pPr>
                <a:defRPr/>
              </a:pPr>
              <a:t>3/13/2012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064C8F-BDDC-4AC2-A1AA-483AEBB4BFA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pPr lvl="0"/>
            <a:endParaRPr lang="en-US" noProof="0" dirty="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3254F-05B6-4956-8EB7-4F1C70056D1E}" type="datetimeFigureOut">
              <a:rPr lang="en-US"/>
              <a:pPr>
                <a:defRPr/>
              </a:pPr>
              <a:t>3/13/2012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387432-0373-43CE-8EE8-B37EBABE18C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317625"/>
            <a:ext cx="46085125" cy="54864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60638" y="7680325"/>
            <a:ext cx="46085125" cy="21724938"/>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638" y="30510163"/>
            <a:ext cx="11947525" cy="1752600"/>
          </a:xfrm>
          <a:prstGeom prst="rect">
            <a:avLst/>
          </a:prstGeom>
        </p:spPr>
        <p:txBody>
          <a:bodyPr vert="horz" lIns="480709" tIns="240355" rIns="480709" bIns="240355" rtlCol="0" anchor="ctr"/>
          <a:lstStyle>
            <a:lvl1pPr algn="l" defTabSz="4807092" fontAlgn="auto">
              <a:spcBef>
                <a:spcPts val="0"/>
              </a:spcBef>
              <a:spcAft>
                <a:spcPts val="0"/>
              </a:spcAft>
              <a:defRPr sz="6300" smtClean="0">
                <a:solidFill>
                  <a:schemeClr val="tx1">
                    <a:tint val="75000"/>
                  </a:schemeClr>
                </a:solidFill>
                <a:latin typeface="+mn-lt"/>
              </a:defRPr>
            </a:lvl1pPr>
          </a:lstStyle>
          <a:p>
            <a:pPr>
              <a:defRPr/>
            </a:pPr>
            <a:fld id="{36960A9F-7F5F-462C-B2E8-15A3FF5162E9}" type="datetimeFigureOut">
              <a:rPr lang="en-US"/>
              <a:pPr>
                <a:defRPr/>
              </a:pPr>
              <a:t>3/13/2012</a:t>
            </a:fld>
            <a:endParaRPr lang="en-US" dirty="0"/>
          </a:p>
        </p:txBody>
      </p:sp>
      <p:sp>
        <p:nvSpPr>
          <p:cNvPr id="5" name="Footer Placeholder 4"/>
          <p:cNvSpPr>
            <a:spLocks noGrp="1"/>
          </p:cNvSpPr>
          <p:nvPr>
            <p:ph type="ftr" sz="quarter" idx="3"/>
          </p:nvPr>
        </p:nvSpPr>
        <p:spPr>
          <a:xfrm>
            <a:off x="17495838" y="30510163"/>
            <a:ext cx="16214725" cy="1752600"/>
          </a:xfrm>
          <a:prstGeom prst="rect">
            <a:avLst/>
          </a:prstGeom>
        </p:spPr>
        <p:txBody>
          <a:bodyPr vert="horz" lIns="480709" tIns="240355" rIns="480709" bIns="240355" rtlCol="0" anchor="ctr"/>
          <a:lstStyle>
            <a:lvl1pPr algn="ctr" defTabSz="4807092" fontAlgn="auto">
              <a:spcBef>
                <a:spcPts val="0"/>
              </a:spcBef>
              <a:spcAft>
                <a:spcPts val="0"/>
              </a:spcAft>
              <a:defRPr sz="63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6698238" y="30510163"/>
            <a:ext cx="11947525" cy="1752600"/>
          </a:xfrm>
          <a:prstGeom prst="rect">
            <a:avLst/>
          </a:prstGeom>
        </p:spPr>
        <p:txBody>
          <a:bodyPr vert="horz" lIns="480709" tIns="240355" rIns="480709" bIns="240355" rtlCol="0" anchor="ctr"/>
          <a:lstStyle>
            <a:lvl1pPr algn="r" defTabSz="4807092" fontAlgn="auto">
              <a:spcBef>
                <a:spcPts val="0"/>
              </a:spcBef>
              <a:spcAft>
                <a:spcPts val="0"/>
              </a:spcAft>
              <a:defRPr sz="6300" smtClean="0">
                <a:solidFill>
                  <a:schemeClr val="tx1">
                    <a:tint val="75000"/>
                  </a:schemeClr>
                </a:solidFill>
                <a:latin typeface="+mn-lt"/>
              </a:defRPr>
            </a:lvl1pPr>
          </a:lstStyle>
          <a:p>
            <a:pPr>
              <a:defRPr/>
            </a:pPr>
            <a:fld id="{88C3CA93-3F9D-4A99-8335-3709E41381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6950" rtl="0" fontAlgn="base">
        <a:spcBef>
          <a:spcPct val="0"/>
        </a:spcBef>
        <a:spcAft>
          <a:spcPct val="0"/>
        </a:spcAft>
        <a:defRPr sz="23100" kern="1200">
          <a:solidFill>
            <a:schemeClr val="tx1"/>
          </a:solidFill>
          <a:latin typeface="+mj-lt"/>
          <a:ea typeface="+mj-ea"/>
          <a:cs typeface="+mj-cs"/>
        </a:defRPr>
      </a:lvl1pPr>
      <a:lvl2pPr algn="ctr" defTabSz="4806950" rtl="0" fontAlgn="base">
        <a:spcBef>
          <a:spcPct val="0"/>
        </a:spcBef>
        <a:spcAft>
          <a:spcPct val="0"/>
        </a:spcAft>
        <a:defRPr sz="23100">
          <a:solidFill>
            <a:schemeClr val="tx1"/>
          </a:solidFill>
          <a:latin typeface="Calibri" pitchFamily="34" charset="0"/>
        </a:defRPr>
      </a:lvl2pPr>
      <a:lvl3pPr algn="ctr" defTabSz="4806950" rtl="0" fontAlgn="base">
        <a:spcBef>
          <a:spcPct val="0"/>
        </a:spcBef>
        <a:spcAft>
          <a:spcPct val="0"/>
        </a:spcAft>
        <a:defRPr sz="23100">
          <a:solidFill>
            <a:schemeClr val="tx1"/>
          </a:solidFill>
          <a:latin typeface="Calibri" pitchFamily="34" charset="0"/>
        </a:defRPr>
      </a:lvl3pPr>
      <a:lvl4pPr algn="ctr" defTabSz="4806950" rtl="0" fontAlgn="base">
        <a:spcBef>
          <a:spcPct val="0"/>
        </a:spcBef>
        <a:spcAft>
          <a:spcPct val="0"/>
        </a:spcAft>
        <a:defRPr sz="23100">
          <a:solidFill>
            <a:schemeClr val="tx1"/>
          </a:solidFill>
          <a:latin typeface="Calibri" pitchFamily="34" charset="0"/>
        </a:defRPr>
      </a:lvl4pPr>
      <a:lvl5pPr algn="ctr" defTabSz="4806950" rtl="0" fontAlgn="base">
        <a:spcBef>
          <a:spcPct val="0"/>
        </a:spcBef>
        <a:spcAft>
          <a:spcPct val="0"/>
        </a:spcAft>
        <a:defRPr sz="23100">
          <a:solidFill>
            <a:schemeClr val="tx1"/>
          </a:solidFill>
          <a:latin typeface="Calibri" pitchFamily="34" charset="0"/>
        </a:defRPr>
      </a:lvl5pPr>
      <a:lvl6pPr marL="457200" algn="ctr" defTabSz="4806950" rtl="0" fontAlgn="base">
        <a:spcBef>
          <a:spcPct val="0"/>
        </a:spcBef>
        <a:spcAft>
          <a:spcPct val="0"/>
        </a:spcAft>
        <a:defRPr sz="23100">
          <a:solidFill>
            <a:schemeClr val="tx1"/>
          </a:solidFill>
          <a:latin typeface="Calibri" pitchFamily="34" charset="0"/>
        </a:defRPr>
      </a:lvl6pPr>
      <a:lvl7pPr marL="914400" algn="ctr" defTabSz="4806950" rtl="0" fontAlgn="base">
        <a:spcBef>
          <a:spcPct val="0"/>
        </a:spcBef>
        <a:spcAft>
          <a:spcPct val="0"/>
        </a:spcAft>
        <a:defRPr sz="23100">
          <a:solidFill>
            <a:schemeClr val="tx1"/>
          </a:solidFill>
          <a:latin typeface="Calibri" pitchFamily="34" charset="0"/>
        </a:defRPr>
      </a:lvl7pPr>
      <a:lvl8pPr marL="1371600" algn="ctr" defTabSz="4806950" rtl="0" fontAlgn="base">
        <a:spcBef>
          <a:spcPct val="0"/>
        </a:spcBef>
        <a:spcAft>
          <a:spcPct val="0"/>
        </a:spcAft>
        <a:defRPr sz="23100">
          <a:solidFill>
            <a:schemeClr val="tx1"/>
          </a:solidFill>
          <a:latin typeface="Calibri" pitchFamily="34" charset="0"/>
        </a:defRPr>
      </a:lvl8pPr>
      <a:lvl9pPr marL="1828800" algn="ctr" defTabSz="4806950" rtl="0" fontAlgn="base">
        <a:spcBef>
          <a:spcPct val="0"/>
        </a:spcBef>
        <a:spcAft>
          <a:spcPct val="0"/>
        </a:spcAft>
        <a:defRPr sz="23100">
          <a:solidFill>
            <a:schemeClr val="tx1"/>
          </a:solidFill>
          <a:latin typeface="Calibri" pitchFamily="34" charset="0"/>
        </a:defRPr>
      </a:lvl9pPr>
    </p:titleStyle>
    <p:bodyStyle>
      <a:lvl1pPr marL="1801813" indent="-1801813" algn="l" defTabSz="4806950" rtl="0" fontAlgn="base">
        <a:spcBef>
          <a:spcPct val="20000"/>
        </a:spcBef>
        <a:spcAft>
          <a:spcPct val="0"/>
        </a:spcAft>
        <a:buFont typeface="Arial" charset="0"/>
        <a:buChar char="•"/>
        <a:defRPr sz="16800" kern="1200">
          <a:solidFill>
            <a:schemeClr val="tx1"/>
          </a:solidFill>
          <a:latin typeface="+mn-lt"/>
          <a:ea typeface="+mn-ea"/>
          <a:cs typeface="+mn-cs"/>
        </a:defRPr>
      </a:lvl1pPr>
      <a:lvl2pPr marL="3905250" indent="-1501775" algn="l" defTabSz="4806950" rtl="0" fontAlgn="base">
        <a:spcBef>
          <a:spcPct val="20000"/>
        </a:spcBef>
        <a:spcAft>
          <a:spcPct val="0"/>
        </a:spcAft>
        <a:buFont typeface="Arial" charset="0"/>
        <a:buChar char="–"/>
        <a:defRPr sz="14700" kern="1200">
          <a:solidFill>
            <a:schemeClr val="tx1"/>
          </a:solidFill>
          <a:latin typeface="+mn-lt"/>
          <a:ea typeface="+mn-ea"/>
          <a:cs typeface="+mn-cs"/>
        </a:defRPr>
      </a:lvl2pPr>
      <a:lvl3pPr marL="6008688" indent="-1201738" algn="l" defTabSz="4806950" rtl="0" fontAlgn="base">
        <a:spcBef>
          <a:spcPct val="20000"/>
        </a:spcBef>
        <a:spcAft>
          <a:spcPct val="0"/>
        </a:spcAft>
        <a:buFont typeface="Arial" charset="0"/>
        <a:buChar char="•"/>
        <a:defRPr sz="12600" kern="1200">
          <a:solidFill>
            <a:schemeClr val="tx1"/>
          </a:solidFill>
          <a:latin typeface="+mn-lt"/>
          <a:ea typeface="+mn-ea"/>
          <a:cs typeface="+mn-cs"/>
        </a:defRPr>
      </a:lvl3pPr>
      <a:lvl4pPr marL="8412163" indent="-1201738" algn="l" defTabSz="4806950" rtl="0" fontAlgn="base">
        <a:spcBef>
          <a:spcPct val="20000"/>
        </a:spcBef>
        <a:spcAft>
          <a:spcPct val="0"/>
        </a:spcAft>
        <a:buFont typeface="Arial" charset="0"/>
        <a:buChar char="–"/>
        <a:defRPr sz="10500" kern="1200">
          <a:solidFill>
            <a:schemeClr val="tx1"/>
          </a:solidFill>
          <a:latin typeface="+mn-lt"/>
          <a:ea typeface="+mn-ea"/>
          <a:cs typeface="+mn-cs"/>
        </a:defRPr>
      </a:lvl4pPr>
      <a:lvl5pPr marL="10815638" indent="-1201738" algn="l" defTabSz="4806950" rtl="0" fontAlgn="base">
        <a:spcBef>
          <a:spcPct val="20000"/>
        </a:spcBef>
        <a:spcAft>
          <a:spcPct val="0"/>
        </a:spcAft>
        <a:buFont typeface="Arial"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12700" y="1157288"/>
            <a:ext cx="51206400" cy="2430462"/>
          </a:xfrm>
          <a:prstGeom prst="rect">
            <a:avLst/>
          </a:prstGeom>
          <a:noFill/>
          <a:ln w="9525">
            <a:noFill/>
            <a:miter lim="800000"/>
            <a:headEnd/>
            <a:tailEnd/>
          </a:ln>
        </p:spPr>
        <p:txBody>
          <a:bodyPr>
            <a:spAutoFit/>
          </a:bodyPr>
          <a:lstStyle/>
          <a:p>
            <a:pPr algn="ctr"/>
            <a:r>
              <a:rPr lang="en-US" sz="7800">
                <a:latin typeface="Times New Roman" pitchFamily="18" charset="0"/>
                <a:cs typeface="Times New Roman" pitchFamily="18" charset="0"/>
              </a:rPr>
              <a:t>A Survey on the Educational Impact of a Resident Produced Emergency Medicine Education Podcast</a:t>
            </a:r>
          </a:p>
          <a:p>
            <a:pPr algn="ctr"/>
            <a:r>
              <a:rPr lang="en-US" sz="3600">
                <a:latin typeface="Times New Roman" pitchFamily="18" charset="0"/>
                <a:cs typeface="Times New Roman" pitchFamily="18" charset="0"/>
              </a:rPr>
              <a:t>Stephen M Carroll, DO, Robert E Thaxton, MD</a:t>
            </a:r>
          </a:p>
          <a:p>
            <a:pPr algn="ctr"/>
            <a:r>
              <a:rPr lang="en-US" sz="3600">
                <a:latin typeface="Times New Roman" pitchFamily="18" charset="0"/>
                <a:cs typeface="Times New Roman" pitchFamily="18" charset="0"/>
              </a:rPr>
              <a:t>Department of Emergency Medicine, San Antonio Military Medical Center, Fort Sam Houston, TX</a:t>
            </a:r>
          </a:p>
        </p:txBody>
      </p:sp>
      <p:pic>
        <p:nvPicPr>
          <p:cNvPr id="2051" name="Picture 2"/>
          <p:cNvPicPr>
            <a:picLocks noChangeAspect="1" noChangeArrowheads="1"/>
          </p:cNvPicPr>
          <p:nvPr/>
        </p:nvPicPr>
        <p:blipFill>
          <a:blip r:embed="rId2" cstate="print"/>
          <a:srcRect l="3427" t="3094" r="3795" b="4836"/>
          <a:stretch>
            <a:fillRect/>
          </a:stretch>
        </p:blipFill>
        <p:spPr bwMode="auto">
          <a:xfrm>
            <a:off x="1577975" y="423863"/>
            <a:ext cx="3609975" cy="3897312"/>
          </a:xfrm>
          <a:prstGeom prst="rect">
            <a:avLst/>
          </a:prstGeom>
          <a:noFill/>
          <a:ln w="9525">
            <a:noFill/>
            <a:miter lim="800000"/>
            <a:headEnd/>
            <a:tailEnd/>
          </a:ln>
        </p:spPr>
      </p:pic>
      <p:sp>
        <p:nvSpPr>
          <p:cNvPr id="5" name="TextBox 4"/>
          <p:cNvSpPr txBox="1"/>
          <p:nvPr/>
        </p:nvSpPr>
        <p:spPr>
          <a:xfrm>
            <a:off x="1577975" y="5878513"/>
            <a:ext cx="15078075" cy="4524375"/>
          </a:xfrm>
          <a:prstGeom prst="rect">
            <a:avLst/>
          </a:prstGeom>
          <a:solidFill>
            <a:schemeClr val="bg1">
              <a:lumMod val="85000"/>
            </a:schemeClr>
          </a:solidFill>
          <a:ln w="50800">
            <a:solidFill>
              <a:schemeClr val="tx1"/>
            </a:solidFill>
          </a:ln>
        </p:spPr>
        <p:txBody>
          <a:bodyPr>
            <a:spAutoFit/>
          </a:bodyPr>
          <a:lstStyle/>
          <a:p>
            <a:pPr algn="just" defTabSz="4807092" fontAlgn="auto">
              <a:spcBef>
                <a:spcPts val="0"/>
              </a:spcBef>
              <a:spcAft>
                <a:spcPts val="0"/>
              </a:spcAft>
              <a:defRPr/>
            </a:pPr>
            <a:r>
              <a:rPr lang="en-US" sz="3600" dirty="0">
                <a:latin typeface="Times New Roman" pitchFamily="18" charset="0"/>
                <a:cs typeface="Times New Roman" pitchFamily="18" charset="0"/>
              </a:rPr>
              <a:t>Podcasts are a popular method of asynchronous learning among emergency medicine (EM) residents.  EM Basic is a free audio podcast created and produced by an EM senior resident.  Each episode discusses a common EM chief complaint at the level of a medical student or intern.  In addition, a blog associated with the podcast (embasic.org) allows listeners to leave feedback and download show notes.  EM Basic has 16 episodes to date with over 28,000 downloads from six continents.  The blog averages 45 pages views per day since inception.</a:t>
            </a:r>
            <a:endParaRPr lang="en-US" sz="3600" dirty="0">
              <a:latin typeface="Times New Roman" pitchFamily="18" charset="0"/>
              <a:cs typeface="Times New Roman" pitchFamily="18" charset="0"/>
            </a:endParaRPr>
          </a:p>
        </p:txBody>
      </p:sp>
      <p:sp>
        <p:nvSpPr>
          <p:cNvPr id="6" name="TextBox 5"/>
          <p:cNvSpPr txBox="1"/>
          <p:nvPr/>
        </p:nvSpPr>
        <p:spPr>
          <a:xfrm>
            <a:off x="1533525" y="12039600"/>
            <a:ext cx="15076488" cy="1754188"/>
          </a:xfrm>
          <a:prstGeom prst="rect">
            <a:avLst/>
          </a:prstGeom>
          <a:solidFill>
            <a:schemeClr val="bg1">
              <a:lumMod val="85000"/>
            </a:schemeClr>
          </a:solidFill>
          <a:ln w="25400">
            <a:solidFill>
              <a:schemeClr val="tx1"/>
            </a:solidFill>
          </a:ln>
        </p:spPr>
        <p:txBody>
          <a:bodyPr>
            <a:spAutoFit/>
          </a:bodyPr>
          <a:lstStyle/>
          <a:p>
            <a:pPr algn="just" defTabSz="4807092" fontAlgn="auto">
              <a:spcBef>
                <a:spcPts val="0"/>
              </a:spcBef>
              <a:spcAft>
                <a:spcPts val="0"/>
              </a:spcAft>
              <a:defRPr/>
            </a:pPr>
            <a:r>
              <a:rPr lang="en-US" sz="3600" dirty="0">
                <a:latin typeface="Times New Roman" pitchFamily="18" charset="0"/>
                <a:cs typeface="Times New Roman" pitchFamily="18" charset="0"/>
              </a:rPr>
              <a:t>Quantify the educational impact of EM Basic by surveying its listeners.  Statistics regarding the popularity and subjective quality of the podcast are also reported.</a:t>
            </a:r>
            <a:endParaRPr lang="en-US" sz="3600" dirty="0">
              <a:latin typeface="Times New Roman" pitchFamily="18" charset="0"/>
              <a:cs typeface="Times New Roman" pitchFamily="18" charset="0"/>
            </a:endParaRPr>
          </a:p>
        </p:txBody>
      </p:sp>
      <p:sp>
        <p:nvSpPr>
          <p:cNvPr id="8" name="TextBox 7"/>
          <p:cNvSpPr txBox="1"/>
          <p:nvPr/>
        </p:nvSpPr>
        <p:spPr>
          <a:xfrm>
            <a:off x="1484313" y="15087600"/>
            <a:ext cx="15113000" cy="4524375"/>
          </a:xfrm>
          <a:prstGeom prst="rect">
            <a:avLst/>
          </a:prstGeom>
          <a:solidFill>
            <a:schemeClr val="bg1">
              <a:lumMod val="85000"/>
            </a:schemeClr>
          </a:solidFill>
          <a:ln w="50800">
            <a:solidFill>
              <a:schemeClr val="tx1"/>
            </a:solidFill>
          </a:ln>
        </p:spPr>
        <p:txBody>
          <a:bodyPr>
            <a:spAutoFit/>
          </a:bodyPr>
          <a:lstStyle/>
          <a:p>
            <a:pPr algn="just" defTabSz="4807092" fontAlgn="auto">
              <a:spcBef>
                <a:spcPts val="0"/>
              </a:spcBef>
              <a:spcAft>
                <a:spcPts val="0"/>
              </a:spcAft>
              <a:defRPr/>
            </a:pPr>
            <a:r>
              <a:rPr lang="en-US" sz="3600" dirty="0">
                <a:latin typeface="Times New Roman" pitchFamily="18" charset="0"/>
                <a:cs typeface="Times New Roman" pitchFamily="18" charset="0"/>
              </a:rPr>
              <a:t>Listeners </a:t>
            </a:r>
            <a:r>
              <a:rPr lang="en-US" sz="3600" dirty="0">
                <a:latin typeface="Times New Roman" pitchFamily="18" charset="0"/>
                <a:cs typeface="Times New Roman" pitchFamily="18" charset="0"/>
              </a:rPr>
              <a:t>of EM Basic were asked to complete an anonymous 10 question survey regarding the first 10 episodes.  Paper surveys were distributed to our residency and an internet survey was publicized through the podcast and the EM </a:t>
            </a:r>
            <a:r>
              <a:rPr lang="en-US" sz="3600" dirty="0">
                <a:latin typeface="Times New Roman" pitchFamily="18" charset="0"/>
                <a:cs typeface="Times New Roman" pitchFamily="18" charset="0"/>
              </a:rPr>
              <a:t>Basic website.  </a:t>
            </a:r>
            <a:r>
              <a:rPr lang="en-US" sz="3600" dirty="0">
                <a:latin typeface="Times New Roman" pitchFamily="18" charset="0"/>
                <a:cs typeface="Times New Roman" pitchFamily="18" charset="0"/>
              </a:rPr>
              <a:t>The survey asked for the listener’s level of training, how useful they found the podcast, and how many times the podcast assisted them during a clinical shift.  Each subjective question was scored on a 1 to 10 scale</a:t>
            </a:r>
            <a:r>
              <a:rPr lang="en-US" sz="3600" dirty="0">
                <a:latin typeface="Times New Roman" pitchFamily="18" charset="0"/>
                <a:cs typeface="Times New Roman" pitchFamily="18" charset="0"/>
              </a:rPr>
              <a:t>. The survey also asked participants to suggest ways of improving the podcast.  </a:t>
            </a:r>
            <a:r>
              <a:rPr lang="en-US" sz="3600" dirty="0">
                <a:latin typeface="Times New Roman" pitchFamily="18" charset="0"/>
                <a:cs typeface="Times New Roman" pitchFamily="18" charset="0"/>
              </a:rPr>
              <a:t>S</a:t>
            </a:r>
            <a:r>
              <a:rPr lang="en-US" sz="3600" dirty="0">
                <a:latin typeface="Times New Roman" pitchFamily="18" charset="0"/>
                <a:cs typeface="Times New Roman" pitchFamily="18" charset="0"/>
              </a:rPr>
              <a:t>ubjective data in the form of user reviews and ratings were obtained from iTunes™.</a:t>
            </a:r>
            <a:endParaRPr lang="en-US" sz="3600" dirty="0">
              <a:latin typeface="Times New Roman" pitchFamily="18" charset="0"/>
              <a:cs typeface="Times New Roman" pitchFamily="18" charset="0"/>
            </a:endParaRPr>
          </a:p>
        </p:txBody>
      </p:sp>
      <p:sp>
        <p:nvSpPr>
          <p:cNvPr id="2055" name="TextBox 9"/>
          <p:cNvSpPr txBox="1">
            <a:spLocks noChangeArrowheads="1"/>
          </p:cNvSpPr>
          <p:nvPr/>
        </p:nvSpPr>
        <p:spPr bwMode="auto">
          <a:xfrm>
            <a:off x="1577975" y="4956175"/>
            <a:ext cx="15135225" cy="922338"/>
          </a:xfrm>
          <a:prstGeom prst="rect">
            <a:avLst/>
          </a:prstGeom>
          <a:solidFill>
            <a:srgbClr val="9E0000"/>
          </a:solidFill>
          <a:ln w="9525">
            <a:noFill/>
            <a:miter lim="800000"/>
            <a:headEnd/>
            <a:tailEnd/>
          </a:ln>
        </p:spPr>
        <p:txBody>
          <a:bodyPr>
            <a:spAutoFit/>
          </a:bodyPr>
          <a:lstStyle/>
          <a:p>
            <a:pPr algn="ctr"/>
            <a:r>
              <a:rPr lang="en-US" sz="5400" b="1">
                <a:solidFill>
                  <a:schemeClr val="bg1"/>
                </a:solidFill>
                <a:latin typeface="Times New Roman" pitchFamily="18" charset="0"/>
                <a:cs typeface="Times New Roman" pitchFamily="18" charset="0"/>
              </a:rPr>
              <a:t>Background</a:t>
            </a:r>
          </a:p>
        </p:txBody>
      </p:sp>
      <p:sp>
        <p:nvSpPr>
          <p:cNvPr id="2056" name="TextBox 12"/>
          <p:cNvSpPr txBox="1">
            <a:spLocks noChangeArrowheads="1"/>
          </p:cNvSpPr>
          <p:nvPr/>
        </p:nvSpPr>
        <p:spPr bwMode="auto">
          <a:xfrm>
            <a:off x="1577975" y="11115675"/>
            <a:ext cx="15135225" cy="923925"/>
          </a:xfrm>
          <a:prstGeom prst="rect">
            <a:avLst/>
          </a:prstGeom>
          <a:solidFill>
            <a:srgbClr val="9E0000"/>
          </a:solidFill>
          <a:ln w="9525">
            <a:noFill/>
            <a:miter lim="800000"/>
            <a:headEnd/>
            <a:tailEnd/>
          </a:ln>
        </p:spPr>
        <p:txBody>
          <a:bodyPr>
            <a:spAutoFit/>
          </a:bodyPr>
          <a:lstStyle/>
          <a:p>
            <a:pPr algn="ctr"/>
            <a:r>
              <a:rPr lang="en-US" sz="5400" b="1">
                <a:solidFill>
                  <a:schemeClr val="bg1"/>
                </a:solidFill>
                <a:latin typeface="Times New Roman" pitchFamily="18" charset="0"/>
                <a:cs typeface="Times New Roman" pitchFamily="18" charset="0"/>
              </a:rPr>
              <a:t>Objective</a:t>
            </a:r>
          </a:p>
        </p:txBody>
      </p:sp>
      <p:sp>
        <p:nvSpPr>
          <p:cNvPr id="2057" name="TextBox 13"/>
          <p:cNvSpPr txBox="1">
            <a:spLocks noChangeArrowheads="1"/>
          </p:cNvSpPr>
          <p:nvPr/>
        </p:nvSpPr>
        <p:spPr bwMode="auto">
          <a:xfrm>
            <a:off x="1454150" y="14163675"/>
            <a:ext cx="15173325" cy="923925"/>
          </a:xfrm>
          <a:prstGeom prst="rect">
            <a:avLst/>
          </a:prstGeom>
          <a:solidFill>
            <a:srgbClr val="9E0000"/>
          </a:solidFill>
          <a:ln w="9525">
            <a:noFill/>
            <a:miter lim="800000"/>
            <a:headEnd/>
            <a:tailEnd/>
          </a:ln>
        </p:spPr>
        <p:txBody>
          <a:bodyPr>
            <a:spAutoFit/>
          </a:bodyPr>
          <a:lstStyle/>
          <a:p>
            <a:pPr algn="ctr"/>
            <a:r>
              <a:rPr lang="en-US" sz="5400" b="1">
                <a:solidFill>
                  <a:schemeClr val="bg1"/>
                </a:solidFill>
                <a:latin typeface="Times New Roman" pitchFamily="18" charset="0"/>
                <a:cs typeface="Times New Roman" pitchFamily="18" charset="0"/>
              </a:rPr>
              <a:t>Methods</a:t>
            </a:r>
          </a:p>
        </p:txBody>
      </p:sp>
      <p:pic>
        <p:nvPicPr>
          <p:cNvPr id="2058" name="Picture 10"/>
          <p:cNvPicPr>
            <a:picLocks noChangeAspect="1"/>
          </p:cNvPicPr>
          <p:nvPr/>
        </p:nvPicPr>
        <p:blipFill>
          <a:blip r:embed="rId3" cstate="print"/>
          <a:srcRect/>
          <a:stretch>
            <a:fillRect/>
          </a:stretch>
        </p:blipFill>
        <p:spPr bwMode="auto">
          <a:xfrm>
            <a:off x="46634400" y="423863"/>
            <a:ext cx="2967038" cy="3897312"/>
          </a:xfrm>
          <a:prstGeom prst="rect">
            <a:avLst/>
          </a:prstGeom>
          <a:noFill/>
          <a:ln w="9525">
            <a:noFill/>
            <a:miter lim="800000"/>
            <a:headEnd/>
            <a:tailEnd/>
          </a:ln>
        </p:spPr>
      </p:pic>
      <p:sp>
        <p:nvSpPr>
          <p:cNvPr id="2060" name="TextBox 19"/>
          <p:cNvSpPr txBox="1">
            <a:spLocks noChangeArrowheads="1"/>
          </p:cNvSpPr>
          <p:nvPr/>
        </p:nvSpPr>
        <p:spPr bwMode="auto">
          <a:xfrm>
            <a:off x="17960975" y="4973638"/>
            <a:ext cx="15259050" cy="922337"/>
          </a:xfrm>
          <a:prstGeom prst="rect">
            <a:avLst/>
          </a:prstGeom>
          <a:solidFill>
            <a:srgbClr val="9E0000"/>
          </a:solidFill>
          <a:ln w="9525">
            <a:noFill/>
            <a:miter lim="800000"/>
            <a:headEnd/>
            <a:tailEnd/>
          </a:ln>
        </p:spPr>
        <p:txBody>
          <a:bodyPr>
            <a:spAutoFit/>
          </a:bodyPr>
          <a:lstStyle/>
          <a:p>
            <a:pPr algn="ctr"/>
            <a:r>
              <a:rPr lang="en-US" sz="5400" b="1">
                <a:solidFill>
                  <a:schemeClr val="bg1"/>
                </a:solidFill>
                <a:latin typeface="Times New Roman" pitchFamily="18" charset="0"/>
                <a:cs typeface="Times New Roman" pitchFamily="18" charset="0"/>
              </a:rPr>
              <a:t>Results</a:t>
            </a:r>
          </a:p>
        </p:txBody>
      </p:sp>
      <p:graphicFrame>
        <p:nvGraphicFramePr>
          <p:cNvPr id="17" name="Table 16"/>
          <p:cNvGraphicFramePr>
            <a:graphicFrameLocks noGrp="1"/>
          </p:cNvGraphicFramePr>
          <p:nvPr/>
        </p:nvGraphicFramePr>
        <p:xfrm>
          <a:off x="34582100" y="4956175"/>
          <a:ext cx="15481524" cy="15694442"/>
        </p:xfrm>
        <a:graphic>
          <a:graphicData uri="http://schemas.openxmlformats.org/drawingml/2006/table">
            <a:tbl>
              <a:tblPr firstRow="1" bandRow="1">
                <a:tableStyleId>{21E4AEA4-8DFA-4A89-87EB-49C32662AFE0}</a:tableStyleId>
              </a:tblPr>
              <a:tblGrid>
                <a:gridCol w="7202256"/>
                <a:gridCol w="8279268"/>
              </a:tblGrid>
              <a:tr h="1297061">
                <a:tc>
                  <a:txBody>
                    <a:bodyPr/>
                    <a:lstStyle/>
                    <a:p>
                      <a:pPr algn="ctr"/>
                      <a:r>
                        <a:rPr lang="en-US" sz="5400" b="1" dirty="0" smtClean="0">
                          <a:latin typeface="Times New Roman" pitchFamily="18" charset="0"/>
                          <a:cs typeface="Times New Roman" pitchFamily="18" charset="0"/>
                        </a:rPr>
                        <a:t>Level of training</a:t>
                      </a:r>
                      <a:endParaRPr lang="en-US" sz="5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0000"/>
                    </a:solidFill>
                  </a:tcPr>
                </a:tc>
                <a:tc>
                  <a:txBody>
                    <a:bodyPr/>
                    <a:lstStyle/>
                    <a:p>
                      <a:pPr algn="ctr"/>
                      <a:r>
                        <a:rPr lang="en-US" sz="5400" b="1" dirty="0" smtClean="0">
                          <a:latin typeface="Times New Roman" pitchFamily="18" charset="0"/>
                          <a:cs typeface="Times New Roman" pitchFamily="18" charset="0"/>
                        </a:rPr>
                        <a:t>Number</a:t>
                      </a:r>
                      <a:r>
                        <a:rPr lang="en-US" sz="5400" b="1" baseline="0" dirty="0" smtClean="0">
                          <a:latin typeface="Times New Roman" pitchFamily="18" charset="0"/>
                          <a:cs typeface="Times New Roman" pitchFamily="18" charset="0"/>
                        </a:rPr>
                        <a:t> of p</a:t>
                      </a:r>
                      <a:r>
                        <a:rPr lang="en-US" sz="5400" b="1" dirty="0" smtClean="0">
                          <a:latin typeface="Times New Roman" pitchFamily="18" charset="0"/>
                          <a:cs typeface="Times New Roman" pitchFamily="18" charset="0"/>
                        </a:rPr>
                        <a:t>articipants</a:t>
                      </a:r>
                      <a:endParaRPr lang="en-US" sz="5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0000"/>
                    </a:solidFill>
                  </a:tcPr>
                </a:tc>
              </a:tr>
              <a:tr h="907943">
                <a:tc>
                  <a:txBody>
                    <a:bodyPr/>
                    <a:lstStyle/>
                    <a:p>
                      <a:r>
                        <a:rPr lang="en-US" sz="3600" dirty="0" smtClean="0">
                          <a:latin typeface="Times New Roman" pitchFamily="18" charset="0"/>
                          <a:cs typeface="Times New Roman" pitchFamily="18" charset="0"/>
                        </a:rPr>
                        <a:t>MS-1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smtClean="0">
                          <a:latin typeface="Times New Roman" pitchFamily="18" charset="0"/>
                          <a:cs typeface="Times New Roman" pitchFamily="18" charset="0"/>
                        </a:rPr>
                        <a:t>MS-3</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3600" dirty="0" smtClean="0">
                          <a:latin typeface="Times New Roman" pitchFamily="18" charset="0"/>
                          <a:cs typeface="Times New Roman" pitchFamily="18" charset="0"/>
                        </a:rPr>
                        <a:t>5</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smtClean="0">
                          <a:latin typeface="Times New Roman" pitchFamily="18" charset="0"/>
                          <a:cs typeface="Times New Roman" pitchFamily="18" charset="0"/>
                        </a:rPr>
                        <a:t>MS-4</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4</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Transitional Year Intern</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6</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EM-1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5</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EM-2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8</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smtClean="0">
                          <a:latin typeface="Times New Roman" pitchFamily="18" charset="0"/>
                          <a:cs typeface="Times New Roman" pitchFamily="18" charset="0"/>
                        </a:rPr>
                        <a:t>EM-3</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6</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smtClean="0">
                          <a:latin typeface="Times New Roman" pitchFamily="18" charset="0"/>
                          <a:cs typeface="Times New Roman" pitchFamily="18" charset="0"/>
                        </a:rPr>
                        <a:t>EM Attending</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2</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EM Physician Assistant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3</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Physician Assistant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smtClean="0">
                          <a:latin typeface="Times New Roman" pitchFamily="18" charset="0"/>
                          <a:cs typeface="Times New Roman" pitchFamily="18" charset="0"/>
                        </a:rPr>
                        <a:t>Registered Nurse</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4</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Nurse</a:t>
                      </a:r>
                      <a:r>
                        <a:rPr lang="en-US" sz="3600" baseline="0" dirty="0" smtClean="0">
                          <a:latin typeface="Times New Roman" pitchFamily="18" charset="0"/>
                          <a:cs typeface="Times New Roman" pitchFamily="18" charset="0"/>
                        </a:rPr>
                        <a:t> Practitioner Student</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Pharmacist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07943">
                <a:tc>
                  <a:txBody>
                    <a:bodyPr/>
                    <a:lstStyle/>
                    <a:p>
                      <a:r>
                        <a:rPr lang="en-US" sz="3600" dirty="0" smtClean="0">
                          <a:latin typeface="Times New Roman" pitchFamily="18" charset="0"/>
                          <a:cs typeface="Times New Roman" pitchFamily="18"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47</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686179">
                <a:tc>
                  <a:txBody>
                    <a:bodyPr/>
                    <a:lstStyle/>
                    <a:p>
                      <a:r>
                        <a:rPr lang="en-US" sz="3600" dirty="0" smtClean="0">
                          <a:latin typeface="Times New Roman" pitchFamily="18" charset="0"/>
                          <a:cs typeface="Times New Roman" pitchFamily="18" charset="0"/>
                        </a:rPr>
                        <a:t>Participants who</a:t>
                      </a:r>
                      <a:r>
                        <a:rPr lang="en-US" sz="3600" baseline="0" dirty="0" smtClean="0">
                          <a:latin typeface="Times New Roman" pitchFamily="18" charset="0"/>
                          <a:cs typeface="Times New Roman" pitchFamily="18" charset="0"/>
                        </a:rPr>
                        <a:t> are not medical students or EM physicians/PAs</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16 (28%)</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9" name="Table 18"/>
          <p:cNvGraphicFramePr>
            <a:graphicFrameLocks noGrp="1"/>
          </p:cNvGraphicFramePr>
          <p:nvPr/>
        </p:nvGraphicFramePr>
        <p:xfrm>
          <a:off x="17960975" y="6356350"/>
          <a:ext cx="15259050" cy="9832326"/>
        </p:xfrm>
        <a:graphic>
          <a:graphicData uri="http://schemas.openxmlformats.org/drawingml/2006/table">
            <a:tbl>
              <a:tblPr firstRow="1" bandRow="1">
                <a:tableStyleId>{21E4AEA4-8DFA-4A89-87EB-49C32662AFE0}</a:tableStyleId>
              </a:tblPr>
              <a:tblGrid>
                <a:gridCol w="12595777"/>
                <a:gridCol w="2663273"/>
              </a:tblGrid>
              <a:tr h="895468">
                <a:tc>
                  <a:txBody>
                    <a:bodyPr/>
                    <a:lstStyle/>
                    <a:p>
                      <a:r>
                        <a:rPr lang="en-US" sz="5400" dirty="0" smtClean="0">
                          <a:latin typeface="Times New Roman" pitchFamily="18" charset="0"/>
                          <a:cs typeface="Times New Roman" pitchFamily="18" charset="0"/>
                        </a:rPr>
                        <a:t>Survey Questions</a:t>
                      </a:r>
                      <a:endParaRPr lang="en-US" sz="5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0000"/>
                    </a:solidFill>
                  </a:tcPr>
                </a:tc>
                <a:tc>
                  <a:txBody>
                    <a:bodyPr/>
                    <a:lstStyle/>
                    <a:p>
                      <a:r>
                        <a:rPr lang="en-US" sz="5400" dirty="0" smtClean="0">
                          <a:latin typeface="Times New Roman" pitchFamily="18" charset="0"/>
                          <a:cs typeface="Times New Roman" pitchFamily="18" charset="0"/>
                        </a:rPr>
                        <a:t>Average</a:t>
                      </a:r>
                      <a:r>
                        <a:rPr lang="en-US" sz="5400" baseline="0" dirty="0" smtClean="0">
                          <a:latin typeface="Times New Roman" pitchFamily="18" charset="0"/>
                          <a:cs typeface="Times New Roman" pitchFamily="18" charset="0"/>
                        </a:rPr>
                        <a:t> </a:t>
                      </a:r>
                      <a:endParaRPr lang="en-US" sz="5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0000"/>
                    </a:solidFill>
                  </a:tcPr>
                </a:tc>
              </a:tr>
              <a:tr h="917352">
                <a:tc>
                  <a:txBody>
                    <a:bodyPr/>
                    <a:lstStyle/>
                    <a:p>
                      <a:r>
                        <a:rPr lang="en-US" sz="3600" dirty="0" smtClean="0">
                          <a:latin typeface="Times New Roman" pitchFamily="18" charset="0"/>
                          <a:cs typeface="Times New Roman" pitchFamily="18" charset="0"/>
                        </a:rPr>
                        <a:t>1) How</a:t>
                      </a:r>
                      <a:r>
                        <a:rPr lang="en-US" sz="3600" baseline="0" dirty="0" smtClean="0">
                          <a:latin typeface="Times New Roman" pitchFamily="18" charset="0"/>
                          <a:cs typeface="Times New Roman" pitchFamily="18" charset="0"/>
                        </a:rPr>
                        <a:t> many episodes have you listened to?</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5.1</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2) How</a:t>
                      </a:r>
                      <a:r>
                        <a:rPr lang="en-US" sz="3600" baseline="0" dirty="0" smtClean="0">
                          <a:latin typeface="Times New Roman" pitchFamily="18" charset="0"/>
                          <a:cs typeface="Times New Roman" pitchFamily="18" charset="0"/>
                        </a:rPr>
                        <a:t> useful have you found the podcast?</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9</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3) How likely are you to recommend the podcast to a colleague?</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9.2</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65006">
                <a:tc>
                  <a:txBody>
                    <a:bodyPr/>
                    <a:lstStyle/>
                    <a:p>
                      <a:r>
                        <a:rPr lang="en-US" sz="3600" dirty="0" smtClean="0">
                          <a:latin typeface="Times New Roman" pitchFamily="18" charset="0"/>
                          <a:cs typeface="Times New Roman" pitchFamily="18" charset="0"/>
                        </a:rPr>
                        <a:t>4) The</a:t>
                      </a:r>
                      <a:r>
                        <a:rPr lang="en-US" sz="3600" baseline="0" dirty="0" smtClean="0">
                          <a:latin typeface="Times New Roman" pitchFamily="18" charset="0"/>
                          <a:cs typeface="Times New Roman" pitchFamily="18" charset="0"/>
                        </a:rPr>
                        <a:t> podcast length is appropriate</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9.4</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5) The depth of the material is appropriate given the</a:t>
                      </a:r>
                      <a:r>
                        <a:rPr lang="en-US" sz="3600" baseline="0" dirty="0" smtClean="0">
                          <a:latin typeface="Times New Roman" pitchFamily="18" charset="0"/>
                          <a:cs typeface="Times New Roman" pitchFamily="18" charset="0"/>
                        </a:rPr>
                        <a:t> target audience </a:t>
                      </a:r>
                      <a:r>
                        <a:rPr lang="en-US" sz="3600" baseline="0" smtClean="0">
                          <a:latin typeface="Times New Roman" pitchFamily="18" charset="0"/>
                          <a:cs typeface="Times New Roman" pitchFamily="18" charset="0"/>
                        </a:rPr>
                        <a:t>of medical students </a:t>
                      </a:r>
                      <a:r>
                        <a:rPr lang="en-US" sz="3600" baseline="0" dirty="0" smtClean="0">
                          <a:latin typeface="Times New Roman" pitchFamily="18" charset="0"/>
                          <a:cs typeface="Times New Roman" pitchFamily="18" charset="0"/>
                        </a:rPr>
                        <a:t>and interns</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9.4</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6) The</a:t>
                      </a:r>
                      <a:r>
                        <a:rPr lang="en-US" sz="3600" baseline="0" dirty="0" smtClean="0">
                          <a:latin typeface="Times New Roman" pitchFamily="18" charset="0"/>
                          <a:cs typeface="Times New Roman" pitchFamily="18" charset="0"/>
                        </a:rPr>
                        <a:t> topics of the podcast are appropriate</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9.3</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7) How</a:t>
                      </a:r>
                      <a:r>
                        <a:rPr lang="en-US" sz="3600" baseline="0" dirty="0" smtClean="0">
                          <a:latin typeface="Times New Roman" pitchFamily="18" charset="0"/>
                          <a:cs typeface="Times New Roman" pitchFamily="18" charset="0"/>
                        </a:rPr>
                        <a:t> frequently have you applied the knowledge you gained from the podcast during a clinical shift?</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6.9</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8) How many times has the podcast helped you answer a question during a shift or on rounds?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17352">
                <a:tc>
                  <a:txBody>
                    <a:bodyPr/>
                    <a:lstStyle/>
                    <a:p>
                      <a:r>
                        <a:rPr lang="en-US" sz="3600" dirty="0" smtClean="0">
                          <a:latin typeface="Times New Roman" pitchFamily="18" charset="0"/>
                          <a:cs typeface="Times New Roman" pitchFamily="18" charset="0"/>
                        </a:rPr>
                        <a:t>MS-3 participants</a:t>
                      </a:r>
                      <a:r>
                        <a:rPr lang="en-US" sz="3600" baseline="0" dirty="0" smtClean="0">
                          <a:latin typeface="Times New Roman" pitchFamily="18" charset="0"/>
                          <a:cs typeface="Times New Roman" pitchFamily="18" charset="0"/>
                        </a:rPr>
                        <a:t> (n=5) response to question #8</a:t>
                      </a:r>
                      <a:endParaRPr lang="en-US" sz="36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3600" dirty="0" smtClean="0">
                          <a:latin typeface="Times New Roman" pitchFamily="18" charset="0"/>
                          <a:cs typeface="Times New Roman" pitchFamily="18" charset="0"/>
                        </a:rPr>
                        <a:t>7</a:t>
                      </a:r>
                      <a:endParaRPr lang="en-US" sz="3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149" name="TextBox 1023"/>
          <p:cNvSpPr txBox="1">
            <a:spLocks noChangeArrowheads="1"/>
          </p:cNvSpPr>
          <p:nvPr/>
        </p:nvSpPr>
        <p:spPr bwMode="auto">
          <a:xfrm>
            <a:off x="1533525" y="29198888"/>
            <a:ext cx="15179675" cy="1754187"/>
          </a:xfrm>
          <a:prstGeom prst="rect">
            <a:avLst/>
          </a:prstGeom>
          <a:noFill/>
          <a:ln w="25400">
            <a:solidFill>
              <a:schemeClr val="tx1"/>
            </a:solidFill>
            <a:miter lim="800000"/>
            <a:headEnd/>
            <a:tailEnd/>
          </a:ln>
        </p:spPr>
        <p:txBody>
          <a:bodyPr>
            <a:spAutoFit/>
          </a:bodyPr>
          <a:lstStyle/>
          <a:p>
            <a:pPr algn="just"/>
            <a:r>
              <a:rPr lang="en-US" sz="3600">
                <a:latin typeface="Times New Roman" pitchFamily="18" charset="0"/>
                <a:cs typeface="Times New Roman" pitchFamily="18" charset="0"/>
              </a:rPr>
              <a:t>Total downloads (as of 3/12/2012)- 28,574 (Average 125 downloads per day)</a:t>
            </a:r>
          </a:p>
          <a:p>
            <a:pPr algn="just"/>
            <a:r>
              <a:rPr lang="en-US" sz="3600">
                <a:latin typeface="Times New Roman" pitchFamily="18" charset="0"/>
                <a:cs typeface="Times New Roman" pitchFamily="18" charset="0"/>
              </a:rPr>
              <a:t>Total page views on embasic.org-  10,257 (Average 45 page views per day)</a:t>
            </a:r>
          </a:p>
          <a:p>
            <a:pPr algn="just"/>
            <a:r>
              <a:rPr lang="en-US" sz="3600">
                <a:latin typeface="Times New Roman" pitchFamily="18" charset="0"/>
                <a:cs typeface="Times New Roman" pitchFamily="18" charset="0"/>
              </a:rPr>
              <a:t>Show notes downloads- 3,851</a:t>
            </a:r>
          </a:p>
        </p:txBody>
      </p:sp>
      <p:graphicFrame>
        <p:nvGraphicFramePr>
          <p:cNvPr id="24" name="Chart 23"/>
          <p:cNvGraphicFramePr>
            <a:graphicFrameLocks/>
          </p:cNvGraphicFramePr>
          <p:nvPr/>
        </p:nvGraphicFramePr>
        <p:xfrm>
          <a:off x="1507361" y="20193000"/>
          <a:ext cx="15218789" cy="8636898"/>
        </p:xfrm>
        <a:graphic>
          <a:graphicData uri="http://schemas.openxmlformats.org/drawingml/2006/chart">
            <c:chart xmlns:c="http://schemas.openxmlformats.org/drawingml/2006/chart" xmlns:r="http://schemas.openxmlformats.org/officeDocument/2006/relationships" r:id="rId4"/>
          </a:graphicData>
        </a:graphic>
      </p:graphicFrame>
      <p:sp>
        <p:nvSpPr>
          <p:cNvPr id="2151" name="TextBox 8"/>
          <p:cNvSpPr txBox="1">
            <a:spLocks noChangeArrowheads="1"/>
          </p:cNvSpPr>
          <p:nvPr/>
        </p:nvSpPr>
        <p:spPr bwMode="auto">
          <a:xfrm>
            <a:off x="2667000" y="23622000"/>
            <a:ext cx="6478588" cy="954088"/>
          </a:xfrm>
          <a:prstGeom prst="rect">
            <a:avLst/>
          </a:prstGeom>
          <a:solidFill>
            <a:schemeClr val="bg1"/>
          </a:solidFill>
          <a:ln w="25400">
            <a:solidFill>
              <a:schemeClr val="tx1"/>
            </a:solidFill>
            <a:miter lim="800000"/>
            <a:headEnd/>
            <a:tailEnd/>
          </a:ln>
        </p:spPr>
        <p:txBody>
          <a:bodyPr>
            <a:spAutoFit/>
          </a:bodyPr>
          <a:lstStyle/>
          <a:p>
            <a:pPr algn="just"/>
            <a:r>
              <a:rPr lang="en-US" sz="2800">
                <a:latin typeface="Times New Roman" pitchFamily="18" charset="0"/>
                <a:cs typeface="Times New Roman" pitchFamily="18" charset="0"/>
              </a:rPr>
              <a:t>Featured on the “New and Noteworthy” section for medical podcasts on iTunes™</a:t>
            </a:r>
          </a:p>
        </p:txBody>
      </p:sp>
      <p:sp>
        <p:nvSpPr>
          <p:cNvPr id="2152" name="TextBox 31"/>
          <p:cNvSpPr txBox="1">
            <a:spLocks noChangeArrowheads="1"/>
          </p:cNvSpPr>
          <p:nvPr/>
        </p:nvSpPr>
        <p:spPr bwMode="auto">
          <a:xfrm>
            <a:off x="17754600" y="24231600"/>
            <a:ext cx="15238413" cy="923925"/>
          </a:xfrm>
          <a:prstGeom prst="rect">
            <a:avLst/>
          </a:prstGeom>
          <a:solidFill>
            <a:srgbClr val="9E0000"/>
          </a:solidFill>
          <a:ln w="28575">
            <a:solidFill>
              <a:schemeClr val="tx1"/>
            </a:solidFill>
            <a:miter lim="800000"/>
            <a:headEnd/>
            <a:tailEnd/>
          </a:ln>
        </p:spPr>
        <p:txBody>
          <a:bodyPr>
            <a:spAutoFit/>
          </a:bodyPr>
          <a:lstStyle/>
          <a:p>
            <a:pPr algn="ctr"/>
            <a:r>
              <a:rPr lang="en-US" sz="5400" b="1" dirty="0">
                <a:solidFill>
                  <a:schemeClr val="bg1"/>
                </a:solidFill>
                <a:latin typeface="Times New Roman" pitchFamily="18" charset="0"/>
                <a:cs typeface="Times New Roman" pitchFamily="18" charset="0"/>
              </a:rPr>
              <a:t>Ratings </a:t>
            </a:r>
            <a:r>
              <a:rPr lang="en-US" sz="5400" b="1" dirty="0" smtClean="0">
                <a:solidFill>
                  <a:schemeClr val="bg1"/>
                </a:solidFill>
                <a:latin typeface="Times New Roman" pitchFamily="18" charset="0"/>
                <a:cs typeface="Times New Roman" pitchFamily="18" charset="0"/>
              </a:rPr>
              <a:t>and Comments</a:t>
            </a:r>
            <a:endParaRPr lang="en-US" sz="5400" b="1" dirty="0">
              <a:solidFill>
                <a:schemeClr val="bg1"/>
              </a:solidFill>
              <a:latin typeface="Times New Roman" pitchFamily="18" charset="0"/>
              <a:cs typeface="Times New Roman" pitchFamily="18" charset="0"/>
            </a:endParaRPr>
          </a:p>
        </p:txBody>
      </p:sp>
      <p:sp>
        <p:nvSpPr>
          <p:cNvPr id="34" name="TextBox 33"/>
          <p:cNvSpPr txBox="1"/>
          <p:nvPr/>
        </p:nvSpPr>
        <p:spPr>
          <a:xfrm>
            <a:off x="17754600" y="25146000"/>
            <a:ext cx="15186025" cy="4524375"/>
          </a:xfrm>
          <a:prstGeom prst="rect">
            <a:avLst/>
          </a:prstGeom>
          <a:solidFill>
            <a:schemeClr val="bg1">
              <a:lumMod val="85000"/>
            </a:schemeClr>
          </a:solidFill>
          <a:ln w="28575">
            <a:solidFill>
              <a:schemeClr val="tx1"/>
            </a:solidFill>
          </a:ln>
        </p:spPr>
        <p:txBody>
          <a:bodyPr>
            <a:spAutoFit/>
          </a:bodyPr>
          <a:lstStyle/>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48 “5 star” </a:t>
            </a:r>
            <a:r>
              <a:rPr lang="en-US" sz="3600" dirty="0">
                <a:latin typeface="Times New Roman" pitchFamily="18" charset="0"/>
                <a:cs typeface="Times New Roman" pitchFamily="18" charset="0"/>
              </a:rPr>
              <a:t>ratings and </a:t>
            </a:r>
            <a:r>
              <a:rPr lang="en-US" sz="3600" dirty="0">
                <a:latin typeface="Times New Roman" pitchFamily="18" charset="0"/>
                <a:cs typeface="Times New Roman" pitchFamily="18" charset="0"/>
              </a:rPr>
              <a:t>1 “4 star” </a:t>
            </a:r>
            <a:r>
              <a:rPr lang="en-US" sz="3600" dirty="0">
                <a:latin typeface="Times New Roman" pitchFamily="18" charset="0"/>
                <a:cs typeface="Times New Roman" pitchFamily="18" charset="0"/>
              </a:rPr>
              <a:t>rating </a:t>
            </a:r>
            <a:r>
              <a:rPr lang="en-US" sz="3600" dirty="0">
                <a:latin typeface="Times New Roman" pitchFamily="18" charset="0"/>
                <a:cs typeface="Times New Roman" pitchFamily="18" charset="0"/>
              </a:rPr>
              <a:t>on iTunes™</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“…clear, concise, and very easy to understand”</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“As a third year med student, it’s hard to find “basic” blogs out there on EM, so this has been a great find</a:t>
            </a:r>
            <a:r>
              <a:rPr lang="en-US" sz="3600" dirty="0">
                <a:latin typeface="Times New Roman" pitchFamily="18" charset="0"/>
                <a:cs typeface="Times New Roman" pitchFamily="18" charset="0"/>
              </a:rPr>
              <a:t>…”</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“This should be a required primer for all new docs”- Dr. Rob </a:t>
            </a:r>
            <a:r>
              <a:rPr lang="en-US" sz="3600" dirty="0" err="1">
                <a:latin typeface="Times New Roman" pitchFamily="18" charset="0"/>
                <a:cs typeface="Times New Roman" pitchFamily="18" charset="0"/>
              </a:rPr>
              <a:t>Orman</a:t>
            </a:r>
            <a:r>
              <a:rPr lang="en-US" sz="3600" dirty="0">
                <a:latin typeface="Times New Roman" pitchFamily="18" charset="0"/>
                <a:cs typeface="Times New Roman" pitchFamily="18" charset="0"/>
              </a:rPr>
              <a:t>, creator of the </a:t>
            </a:r>
            <a:r>
              <a:rPr lang="en-US" sz="3600" dirty="0" err="1">
                <a:latin typeface="Times New Roman" pitchFamily="18" charset="0"/>
                <a:cs typeface="Times New Roman" pitchFamily="18" charset="0"/>
              </a:rPr>
              <a:t>ERCast</a:t>
            </a:r>
            <a:r>
              <a:rPr lang="en-US" sz="3600" dirty="0">
                <a:latin typeface="Times New Roman" pitchFamily="18" charset="0"/>
                <a:cs typeface="Times New Roman" pitchFamily="18" charset="0"/>
              </a:rPr>
              <a:t> podcast</a:t>
            </a:r>
            <a:endParaRPr lang="en-US" sz="3600" dirty="0">
              <a:latin typeface="Times New Roman" pitchFamily="18" charset="0"/>
              <a:cs typeface="Times New Roman" pitchFamily="18" charset="0"/>
            </a:endParaRP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International listeners requested the use of generic drug names and for a slower pace of </a:t>
            </a:r>
            <a:r>
              <a:rPr lang="en-US" sz="3600" dirty="0">
                <a:latin typeface="Times New Roman" pitchFamily="18" charset="0"/>
                <a:cs typeface="Times New Roman" pitchFamily="18" charset="0"/>
              </a:rPr>
              <a:t>speaking</a:t>
            </a:r>
          </a:p>
        </p:txBody>
      </p:sp>
      <p:sp>
        <p:nvSpPr>
          <p:cNvPr id="35" name="TextBox 34"/>
          <p:cNvSpPr txBox="1"/>
          <p:nvPr/>
        </p:nvSpPr>
        <p:spPr>
          <a:xfrm>
            <a:off x="34415413" y="22550438"/>
            <a:ext cx="15724187" cy="8402637"/>
          </a:xfrm>
          <a:prstGeom prst="rect">
            <a:avLst/>
          </a:prstGeom>
          <a:solidFill>
            <a:schemeClr val="bg1">
              <a:lumMod val="85000"/>
            </a:schemeClr>
          </a:solidFill>
          <a:ln w="28575">
            <a:solidFill>
              <a:schemeClr val="tx1"/>
            </a:solidFill>
          </a:ln>
        </p:spPr>
        <p:txBody>
          <a:bodyPr>
            <a:spAutoFit/>
          </a:bodyPr>
          <a:lstStyle/>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A podcast created by an EM senior resident can have a positive educational impact and be well received</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Listeners to EM Basic can identify specific instances where the podcast assisted them during clinical practice</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While limited by sample size (n=5), EM Basic may have a larger impact on third year medical students given the increased frequency at which they apply what they learn from the podcast </a:t>
            </a:r>
            <a:r>
              <a:rPr lang="en-US" sz="3600" dirty="0">
                <a:latin typeface="Times New Roman" pitchFamily="18" charset="0"/>
                <a:cs typeface="Times New Roman" pitchFamily="18" charset="0"/>
              </a:rPr>
              <a:t>(average 7 </a:t>
            </a:r>
            <a:r>
              <a:rPr lang="en-US" sz="3600" dirty="0">
                <a:latin typeface="Times New Roman" pitchFamily="18" charset="0"/>
                <a:cs typeface="Times New Roman" pitchFamily="18" charset="0"/>
              </a:rPr>
              <a:t>vs. 3.1 instances reported)</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Although it was intended for medical students and EM interns, EM Basic serves a wide variety of healthcare professionals given that </a:t>
            </a:r>
            <a:r>
              <a:rPr lang="en-US" sz="3600" dirty="0">
                <a:latin typeface="Times New Roman" pitchFamily="18" charset="0"/>
                <a:cs typeface="Times New Roman" pitchFamily="18" charset="0"/>
              </a:rPr>
              <a:t>28% </a:t>
            </a:r>
            <a:r>
              <a:rPr lang="en-US" sz="3600" dirty="0">
                <a:latin typeface="Times New Roman" pitchFamily="18" charset="0"/>
                <a:cs typeface="Times New Roman" pitchFamily="18" charset="0"/>
              </a:rPr>
              <a:t>of the responses were from transitional year interns and various other healthcare professionals</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When starting a podcast, it may be helpful to international listeners to include generic drug names and use a slower pace of speaking</a:t>
            </a:r>
          </a:p>
          <a:p>
            <a:pPr marL="1143000" indent="-1143000" algn="just" defTabSz="4807092" fontAlgn="auto">
              <a:spcBef>
                <a:spcPts val="0"/>
              </a:spcBef>
              <a:spcAft>
                <a:spcPts val="0"/>
              </a:spcAft>
              <a:buFont typeface="Arial" pitchFamily="34" charset="0"/>
              <a:buChar char="•"/>
              <a:defRPr/>
            </a:pPr>
            <a:r>
              <a:rPr lang="en-US" sz="3600" dirty="0">
                <a:latin typeface="Times New Roman" pitchFamily="18" charset="0"/>
                <a:cs typeface="Times New Roman" pitchFamily="18" charset="0"/>
              </a:rPr>
              <a:t>Being featured on iTunes™ or a well established EM blog may significantly increase podcast downloads and </a:t>
            </a:r>
            <a:r>
              <a:rPr lang="en-US" sz="3600" dirty="0">
                <a:latin typeface="Times New Roman" pitchFamily="18" charset="0"/>
                <a:cs typeface="Times New Roman" pitchFamily="18" charset="0"/>
              </a:rPr>
              <a:t>subscribers</a:t>
            </a:r>
            <a:endParaRPr lang="en-US" sz="3600" dirty="0">
              <a:latin typeface="Times New Roman" pitchFamily="18" charset="0"/>
              <a:cs typeface="Times New Roman" pitchFamily="18" charset="0"/>
            </a:endParaRPr>
          </a:p>
        </p:txBody>
      </p:sp>
      <p:sp>
        <p:nvSpPr>
          <p:cNvPr id="2155" name="TextBox 35"/>
          <p:cNvSpPr txBox="1">
            <a:spLocks noChangeArrowheads="1"/>
          </p:cNvSpPr>
          <p:nvPr/>
        </p:nvSpPr>
        <p:spPr bwMode="auto">
          <a:xfrm>
            <a:off x="34415413" y="21626513"/>
            <a:ext cx="15724187" cy="923925"/>
          </a:xfrm>
          <a:prstGeom prst="rect">
            <a:avLst/>
          </a:prstGeom>
          <a:solidFill>
            <a:srgbClr val="9E0000"/>
          </a:solidFill>
          <a:ln w="28575">
            <a:solidFill>
              <a:schemeClr val="tx1"/>
            </a:solidFill>
            <a:miter lim="800000"/>
            <a:headEnd/>
            <a:tailEnd/>
          </a:ln>
        </p:spPr>
        <p:txBody>
          <a:bodyPr>
            <a:spAutoFit/>
          </a:bodyPr>
          <a:lstStyle/>
          <a:p>
            <a:pPr algn="ctr"/>
            <a:r>
              <a:rPr lang="en-US" sz="5400" b="1">
                <a:solidFill>
                  <a:schemeClr val="bg1"/>
                </a:solidFill>
                <a:latin typeface="Times New Roman" pitchFamily="18" charset="0"/>
                <a:cs typeface="Times New Roman" pitchFamily="18" charset="0"/>
              </a:rPr>
              <a:t>Conclusions</a:t>
            </a:r>
          </a:p>
        </p:txBody>
      </p:sp>
      <p:sp>
        <p:nvSpPr>
          <p:cNvPr id="2156" name="TextBox 22"/>
          <p:cNvSpPr txBox="1">
            <a:spLocks noChangeArrowheads="1"/>
          </p:cNvSpPr>
          <p:nvPr/>
        </p:nvSpPr>
        <p:spPr bwMode="auto">
          <a:xfrm>
            <a:off x="17754600" y="29946600"/>
            <a:ext cx="15187613" cy="1015663"/>
          </a:xfrm>
          <a:prstGeom prst="rect">
            <a:avLst/>
          </a:prstGeom>
          <a:noFill/>
          <a:ln w="28575">
            <a:solidFill>
              <a:schemeClr val="tx1"/>
            </a:solidFill>
            <a:miter lim="800000"/>
            <a:headEnd/>
            <a:tailEnd/>
          </a:ln>
        </p:spPr>
        <p:txBody>
          <a:bodyPr>
            <a:spAutoFit/>
          </a:bodyPr>
          <a:lstStyle/>
          <a:p>
            <a:pPr algn="just"/>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view(s) expressed herein are those of the author(s) and do not reflect the official policy or position of Brooke Army Medical Center, the U.S. Army Medical Department, the U.S</a:t>
            </a:r>
            <a:r>
              <a:rPr lang="en-US" sz="2000" dirty="0">
                <a:latin typeface="Times New Roman" pitchFamily="18" charset="0"/>
                <a:cs typeface="Times New Roman" pitchFamily="18" charset="0"/>
              </a:rPr>
              <a:t>. Army Office of the Surgeon General, the Department of the Army, Department of Defense or the U.S. Government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23" name="Picture 22"/>
          <p:cNvPicPr>
            <a:picLocks noChangeAspect="1"/>
          </p:cNvPicPr>
          <p:nvPr/>
        </p:nvPicPr>
        <p:blipFill rotWithShape="1">
          <a:blip r:embed="rId5" cstate="print">
            <a:extLst>
              <a:ext uri="{28A0092B-C50C-407E-A947-70E740481C1C}">
                <a14:useLocalDpi xmlns:a14="http://schemas.microsoft.com/office/drawing/2010/main" xmlns="" val="0"/>
              </a:ext>
            </a:extLst>
          </a:blip>
          <a:srcRect t="17000" r="6484" b="7057"/>
          <a:stretch/>
        </p:blipFill>
        <p:spPr>
          <a:xfrm>
            <a:off x="21031200" y="16611600"/>
            <a:ext cx="9108469" cy="7315200"/>
          </a:xfrm>
          <a:prstGeom prst="rect">
            <a:avLst/>
          </a:prstGeom>
          <a:ln w="50800">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25400">
          <a:solidFill>
            <a:schemeClr val="tx1"/>
          </a:solidFill>
        </a:ln>
      </a:spPr>
      <a:bodyPr wrap="square" rtlCol="0">
        <a:spAutoFit/>
      </a:bodyPr>
      <a:lstStyle>
        <a:defPPr algn="just">
          <a:defRPr sz="3600" dirty="0" smtClean="0">
            <a:latin typeface="Times New Roman" pitchFamily="18" charset="0"/>
            <a:cs typeface="Times New Roman" pitchFamily="18" charset="0"/>
          </a:defRPr>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490</TotalTime>
  <Words>834</Words>
  <Application>Microsoft Office PowerPoint</Application>
  <PresentationFormat>Custom</PresentationFormat>
  <Paragraphs>82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Times New Roman</vt:lpstr>
      <vt:lpstr>Office Theme</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Carroll</dc:creator>
  <cp:lastModifiedBy>stephen.carroll</cp:lastModifiedBy>
  <cp:revision>51</cp:revision>
  <cp:lastPrinted>2012-03-12T19:17:24Z</cp:lastPrinted>
  <dcterms:created xsi:type="dcterms:W3CDTF">2012-02-22T18:01:19Z</dcterms:created>
  <dcterms:modified xsi:type="dcterms:W3CDTF">2012-03-13T16:43:03Z</dcterms:modified>
</cp:coreProperties>
</file>